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4"/>
  </p:notesMasterIdLst>
  <p:sldIdLst>
    <p:sldId id="256" r:id="rId2"/>
    <p:sldId id="257" r:id="rId3"/>
    <p:sldId id="258" r:id="rId4"/>
    <p:sldId id="260" r:id="rId5"/>
    <p:sldId id="262" r:id="rId6"/>
    <p:sldId id="271" r:id="rId7"/>
    <p:sldId id="272" r:id="rId8"/>
    <p:sldId id="273" r:id="rId9"/>
    <p:sldId id="263" r:id="rId10"/>
    <p:sldId id="270" r:id="rId11"/>
    <p:sldId id="268" r:id="rId12"/>
    <p:sldId id="269"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9010"/>
    <p:restoredTop sz="96327"/>
  </p:normalViewPr>
  <p:slideViewPr>
    <p:cSldViewPr snapToGrid="0" snapToObjects="1">
      <p:cViewPr varScale="1">
        <p:scale>
          <a:sx n="101" d="100"/>
          <a:sy n="101" d="100"/>
        </p:scale>
        <p:origin x="232" y="416"/>
      </p:cViewPr>
      <p:guideLst/>
    </p:cSldViewPr>
  </p:slideViewPr>
  <p:notesTextViewPr>
    <p:cViewPr>
      <p:scale>
        <a:sx n="1" d="1"/>
        <a:sy n="1" d="1"/>
      </p:scale>
      <p:origin x="0" y="0"/>
    </p:cViewPr>
  </p:notesTextViewPr>
  <p:sorterViewPr>
    <p:cViewPr>
      <p:scale>
        <a:sx n="1" d="1"/>
        <a:sy n="1" d="1"/>
      </p:scale>
      <p:origin x="0" y="0"/>
    </p:cViewPr>
  </p:sorterViewPr>
  <p:notesViewPr>
    <p:cSldViewPr snapToGrid="0" snapToObjects="1">
      <p:cViewPr varScale="1">
        <p:scale>
          <a:sx n="97" d="100"/>
          <a:sy n="97" d="100"/>
        </p:scale>
        <p:origin x="4328" y="20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sv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AA8EB9-624C-594A-A411-C4C8010C5EB7}" type="datetimeFigureOut">
              <a:rPr lang="en-US" smtClean="0"/>
              <a:t>4/15/22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F970E0-5D47-CA4A-BFF5-851F3C5CAC2A}" type="slidenum">
              <a:rPr lang="en-US" smtClean="0"/>
              <a:t>‹#›</a:t>
            </a:fld>
            <a:endParaRPr lang="en-US"/>
          </a:p>
        </p:txBody>
      </p:sp>
    </p:spTree>
    <p:extLst>
      <p:ext uri="{BB962C8B-B14F-4D97-AF65-F5344CB8AC3E}">
        <p14:creationId xmlns:p14="http://schemas.microsoft.com/office/powerpoint/2010/main" val="49142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effectLst/>
                <a:latin typeface="+mn-lt"/>
                <a:ea typeface="+mn-ea"/>
                <a:cs typeface="+mn-cs"/>
              </a:rPr>
              <a:t>Sentiment Analysis (SA) is a heavy computational study into human behaviours, per- </a:t>
            </a:r>
            <a:r>
              <a:rPr lang="en-IN" sz="1200" kern="1200" dirty="0" err="1">
                <a:solidFill>
                  <a:schemeClr val="tx1"/>
                </a:solidFill>
                <a:effectLst/>
                <a:latin typeface="+mn-lt"/>
                <a:ea typeface="+mn-ea"/>
                <a:cs typeface="+mn-cs"/>
              </a:rPr>
              <a:t>spectives</a:t>
            </a:r>
            <a:r>
              <a:rPr lang="en-IN" sz="1200" kern="1200" dirty="0">
                <a:solidFill>
                  <a:schemeClr val="tx1"/>
                </a:solidFill>
                <a:effectLst/>
                <a:latin typeface="+mn-lt"/>
                <a:ea typeface="+mn-ea"/>
                <a:cs typeface="+mn-cs"/>
              </a:rPr>
              <a:t>, and emotional responses intrinsically as such human sentiments have all been described in terms of any entity. An element can be shown to demonstrate an incident, an individual, or maybe even a topic. SA incorporates three terminology to extract sentiment. They are : object and feature, opinion holder, and opinion and orientation. Natural Language Processing (NLP), text reviews and mathematical tools for extracting relevant information and classifying sentiments from customer reviews are indeed the paramount backbones onto which SA is built.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effectLst/>
                <a:latin typeface="+mn-lt"/>
                <a:ea typeface="+mn-ea"/>
                <a:cs typeface="+mn-cs"/>
              </a:rPr>
              <a:t>This project paper provides a comprehensive survey of prominent Sentiment Analysis tools and models, with the objective of submitting a concise evaluation report on which to build research work. </a:t>
            </a:r>
            <a:endParaRPr lang="en-IN" dirty="0"/>
          </a:p>
          <a:p>
            <a:endParaRPr lang="en-IN" dirty="0"/>
          </a:p>
        </p:txBody>
      </p:sp>
      <p:sp>
        <p:nvSpPr>
          <p:cNvPr id="4" name="Slide Number Placeholder 3"/>
          <p:cNvSpPr>
            <a:spLocks noGrp="1"/>
          </p:cNvSpPr>
          <p:nvPr>
            <p:ph type="sldNum" sz="quarter" idx="5"/>
          </p:nvPr>
        </p:nvSpPr>
        <p:spPr/>
        <p:txBody>
          <a:bodyPr/>
          <a:lstStyle/>
          <a:p>
            <a:fld id="{DCF970E0-5D47-CA4A-BFF5-851F3C5CAC2A}" type="slidenum">
              <a:rPr lang="en-US" smtClean="0"/>
              <a:t>1</a:t>
            </a:fld>
            <a:endParaRPr lang="en-US"/>
          </a:p>
        </p:txBody>
      </p:sp>
    </p:spTree>
    <p:extLst>
      <p:ext uri="{BB962C8B-B14F-4D97-AF65-F5344CB8AC3E}">
        <p14:creationId xmlns:p14="http://schemas.microsoft.com/office/powerpoint/2010/main" val="22996197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CF970E0-5D47-CA4A-BFF5-851F3C5CAC2A}" type="slidenum">
              <a:rPr lang="en-US" smtClean="0"/>
              <a:t>2</a:t>
            </a:fld>
            <a:endParaRPr lang="en-US"/>
          </a:p>
        </p:txBody>
      </p:sp>
    </p:spTree>
    <p:extLst>
      <p:ext uri="{BB962C8B-B14F-4D97-AF65-F5344CB8AC3E}">
        <p14:creationId xmlns:p14="http://schemas.microsoft.com/office/powerpoint/2010/main" val="27258655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effectLst/>
                <a:latin typeface="+mn-lt"/>
                <a:ea typeface="+mn-ea"/>
                <a:cs typeface="+mn-cs"/>
              </a:rPr>
              <a:t>Tokenization: This is a process that divides a lengthy paragraph into words and phrases. </a:t>
            </a:r>
          </a:p>
          <a:p>
            <a:r>
              <a:rPr lang="en-IN" dirty="0"/>
              <a:t>Tokenization is the process of breaking down the given text in natural language processing into the smallest unit in a sentence called a token</a:t>
            </a:r>
            <a:endParaRPr lang="en-US" dirty="0"/>
          </a:p>
          <a:p>
            <a:endParaRPr lang="en-US" kern="1200" dirty="0">
              <a:solidFill>
                <a:schemeClr val="tx1"/>
              </a:solidFill>
              <a:effectLst/>
              <a:latin typeface="+mn-lt"/>
              <a:ea typeface="+mn-ea"/>
              <a:cs typeface="+mn-cs"/>
            </a:endParaRPr>
          </a:p>
          <a:p>
            <a:r>
              <a:rPr lang="en-IN" kern="1200" dirty="0">
                <a:solidFill>
                  <a:schemeClr val="tx1"/>
                </a:solidFill>
                <a:effectLst/>
                <a:latin typeface="+mn-lt"/>
                <a:ea typeface="+mn-ea"/>
                <a:cs typeface="+mn-cs"/>
              </a:rPr>
              <a:t>Lemmatization: This is the process of tracing a word back to its dictionary definition.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effectLst/>
                <a:latin typeface="+mn-lt"/>
                <a:ea typeface="+mn-ea"/>
                <a:cs typeface="+mn-cs"/>
              </a:rPr>
              <a:t>Tags for parts of speech</a:t>
            </a:r>
            <a:br>
              <a:rPr lang="en-IN" sz="1200" kern="1200" dirty="0">
                <a:solidFill>
                  <a:schemeClr val="tx1"/>
                </a:solidFill>
                <a:effectLst/>
                <a:latin typeface="+mn-lt"/>
                <a:ea typeface="+mn-ea"/>
                <a:cs typeface="+mn-cs"/>
              </a:rPr>
            </a:br>
            <a:r>
              <a:rPr lang="en-IN" sz="1200" kern="1200" dirty="0">
                <a:solidFill>
                  <a:schemeClr val="tx1"/>
                </a:solidFill>
                <a:effectLst/>
                <a:latin typeface="+mn-lt"/>
                <a:ea typeface="+mn-ea"/>
                <a:cs typeface="+mn-cs"/>
              </a:rPr>
              <a:t>It is the process of recognising a text document’s structural parts, such as verbs, nouns, adjectives, and adverbs.</a:t>
            </a:r>
            <a:br>
              <a:rPr lang="en-IN" sz="1200" kern="1200" dirty="0">
                <a:solidFill>
                  <a:schemeClr val="tx1"/>
                </a:solidFill>
                <a:effectLst/>
                <a:latin typeface="+mn-lt"/>
                <a:ea typeface="+mn-ea"/>
                <a:cs typeface="+mn-cs"/>
              </a:rPr>
            </a:br>
            <a:r>
              <a:rPr lang="en-IN" sz="1200" kern="1200" dirty="0">
                <a:solidFill>
                  <a:schemeClr val="tx1"/>
                </a:solidFill>
                <a:effectLst/>
                <a:latin typeface="+mn-lt"/>
                <a:ea typeface="+mn-ea"/>
                <a:cs typeface="+mn-cs"/>
              </a:rPr>
              <a:t>The interface for utilising the point-of-sale tagging capability. </a:t>
            </a:r>
          </a:p>
          <a:p>
            <a:endParaRPr lang="en-US" dirty="0"/>
          </a:p>
          <a:p>
            <a:r>
              <a:rPr lang="en-IN" i="1" dirty="0"/>
              <a:t>Stemming is definitely the simpler of the two approaches. With stemming, words are reduced to their word stems. A word stem need not be the same root as a dictionary-based morphological root, it just is an equal to or smaller form of the word.</a:t>
            </a:r>
          </a:p>
          <a:p>
            <a:endParaRPr lang="en-IN" i="1" dirty="0"/>
          </a:p>
          <a:p>
            <a:r>
              <a:rPr lang="en-IN" i="1" dirty="0"/>
              <a:t>The aim of lemmatization, like stemming, is to reduce inflectional forms to a common base form. As opposed to stemming, lemmatization does not simply chop off inflections. Instead, it uses lexical knowledge bases to get the correct base forms of words</a:t>
            </a:r>
            <a:endParaRPr lang="en-US" dirty="0"/>
          </a:p>
        </p:txBody>
      </p:sp>
      <p:sp>
        <p:nvSpPr>
          <p:cNvPr id="4" name="Slide Number Placeholder 3"/>
          <p:cNvSpPr>
            <a:spLocks noGrp="1"/>
          </p:cNvSpPr>
          <p:nvPr>
            <p:ph type="sldNum" sz="quarter" idx="5"/>
          </p:nvPr>
        </p:nvSpPr>
        <p:spPr/>
        <p:txBody>
          <a:bodyPr/>
          <a:lstStyle/>
          <a:p>
            <a:fld id="{DCF970E0-5D47-CA4A-BFF5-851F3C5CAC2A}" type="slidenum">
              <a:rPr lang="en-US" smtClean="0"/>
              <a:t>3</a:t>
            </a:fld>
            <a:endParaRPr lang="en-US"/>
          </a:p>
        </p:txBody>
      </p:sp>
    </p:spTree>
    <p:extLst>
      <p:ext uri="{BB962C8B-B14F-4D97-AF65-F5344CB8AC3E}">
        <p14:creationId xmlns:p14="http://schemas.microsoft.com/office/powerpoint/2010/main" val="289774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CF970E0-5D47-CA4A-BFF5-851F3C5CAC2A}" type="slidenum">
              <a:rPr lang="en-US" smtClean="0"/>
              <a:t>4</a:t>
            </a:fld>
            <a:endParaRPr lang="en-US"/>
          </a:p>
        </p:txBody>
      </p:sp>
    </p:spTree>
    <p:extLst>
      <p:ext uri="{BB962C8B-B14F-4D97-AF65-F5344CB8AC3E}">
        <p14:creationId xmlns:p14="http://schemas.microsoft.com/office/powerpoint/2010/main" val="30528100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CF970E0-5D47-CA4A-BFF5-851F3C5CAC2A}" type="slidenum">
              <a:rPr lang="en-US" smtClean="0"/>
              <a:t>5</a:t>
            </a:fld>
            <a:endParaRPr lang="en-US"/>
          </a:p>
        </p:txBody>
      </p:sp>
    </p:spTree>
    <p:extLst>
      <p:ext uri="{BB962C8B-B14F-4D97-AF65-F5344CB8AC3E}">
        <p14:creationId xmlns:p14="http://schemas.microsoft.com/office/powerpoint/2010/main" val="42650365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CF970E0-5D47-CA4A-BFF5-851F3C5CAC2A}" type="slidenum">
              <a:rPr lang="en-US" smtClean="0"/>
              <a:t>6</a:t>
            </a:fld>
            <a:endParaRPr lang="en-US"/>
          </a:p>
        </p:txBody>
      </p:sp>
    </p:spTree>
    <p:extLst>
      <p:ext uri="{BB962C8B-B14F-4D97-AF65-F5344CB8AC3E}">
        <p14:creationId xmlns:p14="http://schemas.microsoft.com/office/powerpoint/2010/main" val="16022948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effectLst/>
                <a:latin typeface="+mn-lt"/>
                <a:ea typeface="+mn-ea"/>
                <a:cs typeface="+mn-cs"/>
              </a:rPr>
              <a:t>Text data must be processed into a numeric vocabulary which can be interpreted by machine learning techniques prior all of that can be utilized. Since algorithms can only process numerical data, it is crucial to per- form this function. In principle, there exist various techniques for encoding textual in- formation into numeric form, like </a:t>
            </a:r>
            <a:r>
              <a:rPr lang="en-IN" sz="1200" kern="1200" dirty="0" err="1">
                <a:solidFill>
                  <a:schemeClr val="tx1"/>
                </a:solidFill>
                <a:effectLst/>
                <a:latin typeface="+mn-lt"/>
                <a:ea typeface="+mn-ea"/>
                <a:cs typeface="+mn-cs"/>
              </a:rPr>
              <a:t>CountVectorizer</a:t>
            </a:r>
            <a:r>
              <a:rPr lang="en-IN" sz="1200" kern="1200" dirty="0">
                <a:solidFill>
                  <a:schemeClr val="tx1"/>
                </a:solidFill>
                <a:effectLst/>
                <a:latin typeface="+mn-lt"/>
                <a:ea typeface="+mn-ea"/>
                <a:cs typeface="+mn-cs"/>
              </a:rPr>
              <a:t>, </a:t>
            </a:r>
            <a:r>
              <a:rPr lang="en-IN" sz="1200" kern="1200" dirty="0" err="1">
                <a:solidFill>
                  <a:schemeClr val="tx1"/>
                </a:solidFill>
                <a:effectLst/>
                <a:latin typeface="+mn-lt"/>
                <a:ea typeface="+mn-ea"/>
                <a:cs typeface="+mn-cs"/>
              </a:rPr>
              <a:t>TfIdf</a:t>
            </a:r>
            <a:r>
              <a:rPr lang="en-IN" sz="1200" kern="1200" dirty="0">
                <a:solidFill>
                  <a:schemeClr val="tx1"/>
                </a:solidFill>
                <a:effectLst/>
                <a:latin typeface="+mn-lt"/>
                <a:ea typeface="+mn-ea"/>
                <a:cs typeface="+mn-cs"/>
              </a:rPr>
              <a:t>, among others. </a:t>
            </a:r>
            <a:endParaRPr lang="en-IN"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effectLst/>
                <a:latin typeface="+mn-lt"/>
                <a:ea typeface="+mn-ea"/>
                <a:cs typeface="+mn-cs"/>
              </a:rPr>
              <a:t>This bag of words concept is employed to construct the Count Vectorizer. It operates by calculating the frequency of instances every word occurs within every document (tweets). If term frequency-inverse document frequency (</a:t>
            </a:r>
            <a:r>
              <a:rPr lang="en-IN" sz="1200" kern="1200" dirty="0" err="1">
                <a:solidFill>
                  <a:schemeClr val="tx1"/>
                </a:solidFill>
                <a:effectLst/>
                <a:latin typeface="+mn-lt"/>
                <a:ea typeface="+mn-ea"/>
                <a:cs typeface="+mn-cs"/>
              </a:rPr>
              <a:t>TfIdf</a:t>
            </a:r>
            <a:r>
              <a:rPr lang="en-IN" sz="1200" kern="1200" dirty="0">
                <a:solidFill>
                  <a:schemeClr val="tx1"/>
                </a:solidFill>
                <a:effectLst/>
                <a:latin typeface="+mn-lt"/>
                <a:ea typeface="+mn-ea"/>
                <a:cs typeface="+mn-cs"/>
              </a:rPr>
              <a:t>) is employed, the quantitative results in- crease as the number of words in the collection increases, but the increase is neutralized by the occurrence of the same word in separate samples. In the specific instance of the phrase ’pandemic’ emerging many times in a document and being present in </a:t>
            </a:r>
            <a:r>
              <a:rPr lang="en-IN" sz="1200" kern="1200" dirty="0" err="1">
                <a:solidFill>
                  <a:schemeClr val="tx1"/>
                </a:solidFill>
                <a:effectLst/>
                <a:latin typeface="+mn-lt"/>
                <a:ea typeface="+mn-ea"/>
                <a:cs typeface="+mn-cs"/>
              </a:rPr>
              <a:t>approxi</a:t>
            </a:r>
            <a:r>
              <a:rPr lang="en-IN" sz="1200" kern="1200" dirty="0">
                <a:solidFill>
                  <a:schemeClr val="tx1"/>
                </a:solidFill>
                <a:effectLst/>
                <a:latin typeface="+mn-lt"/>
                <a:ea typeface="+mn-ea"/>
                <a:cs typeface="+mn-cs"/>
              </a:rPr>
              <a:t>- </a:t>
            </a:r>
            <a:r>
              <a:rPr lang="en-IN" sz="1200" kern="1200" dirty="0" err="1">
                <a:solidFill>
                  <a:schemeClr val="tx1"/>
                </a:solidFill>
                <a:effectLst/>
                <a:latin typeface="+mn-lt"/>
                <a:ea typeface="+mn-ea"/>
                <a:cs typeface="+mn-cs"/>
              </a:rPr>
              <a:t>mately</a:t>
            </a:r>
            <a:r>
              <a:rPr lang="en-IN" sz="1200" kern="1200" dirty="0">
                <a:solidFill>
                  <a:schemeClr val="tx1"/>
                </a:solidFill>
                <a:effectLst/>
                <a:latin typeface="+mn-lt"/>
                <a:ea typeface="+mn-ea"/>
                <a:cs typeface="+mn-cs"/>
              </a:rPr>
              <a:t> 80percent of total of the tweets, count vectorizer will designate a great premium to pandemic, but </a:t>
            </a:r>
            <a:r>
              <a:rPr lang="en-IN" sz="1200" kern="1200" dirty="0" err="1">
                <a:solidFill>
                  <a:schemeClr val="tx1"/>
                </a:solidFill>
                <a:effectLst/>
                <a:latin typeface="+mn-lt"/>
                <a:ea typeface="+mn-ea"/>
                <a:cs typeface="+mn-cs"/>
              </a:rPr>
              <a:t>TfIdf</a:t>
            </a:r>
            <a:r>
              <a:rPr lang="en-IN" sz="1200" kern="1200" dirty="0">
                <a:solidFill>
                  <a:schemeClr val="tx1"/>
                </a:solidFill>
                <a:effectLst/>
                <a:latin typeface="+mn-lt"/>
                <a:ea typeface="+mn-ea"/>
                <a:cs typeface="+mn-cs"/>
              </a:rPr>
              <a:t> will assign a negligible value to pandemic because it is a common word that appears in many documents and is therefore not a useful word to classify the tweets. </a:t>
            </a:r>
            <a:endParaRPr lang="en-IN" dirty="0"/>
          </a:p>
          <a:p>
            <a:endParaRPr lang="en-US" dirty="0"/>
          </a:p>
        </p:txBody>
      </p:sp>
      <p:sp>
        <p:nvSpPr>
          <p:cNvPr id="4" name="Slide Number Placeholder 3"/>
          <p:cNvSpPr>
            <a:spLocks noGrp="1"/>
          </p:cNvSpPr>
          <p:nvPr>
            <p:ph type="sldNum" sz="quarter" idx="5"/>
          </p:nvPr>
        </p:nvSpPr>
        <p:spPr/>
        <p:txBody>
          <a:bodyPr/>
          <a:lstStyle/>
          <a:p>
            <a:fld id="{DCF970E0-5D47-CA4A-BFF5-851F3C5CAC2A}" type="slidenum">
              <a:rPr lang="en-US" smtClean="0"/>
              <a:t>9</a:t>
            </a:fld>
            <a:endParaRPr lang="en-US"/>
          </a:p>
        </p:txBody>
      </p:sp>
    </p:spTree>
    <p:extLst>
      <p:ext uri="{BB962C8B-B14F-4D97-AF65-F5344CB8AC3E}">
        <p14:creationId xmlns:p14="http://schemas.microsoft.com/office/powerpoint/2010/main" val="4723043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0"/>
            <a:ext cx="5486400" cy="3086100"/>
          </a:xfrm>
        </p:spPr>
      </p:sp>
      <p:sp>
        <p:nvSpPr>
          <p:cNvPr id="3" name="Notes Placeholder 2"/>
          <p:cNvSpPr>
            <a:spLocks noGrp="1"/>
          </p:cNvSpPr>
          <p:nvPr>
            <p:ph type="body" idx="1"/>
          </p:nvPr>
        </p:nvSpPr>
        <p:spPr>
          <a:xfrm>
            <a:off x="685800" y="3194603"/>
            <a:ext cx="5486400" cy="3600450"/>
          </a:xfrm>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effectLst/>
                <a:latin typeface="+mn-lt"/>
                <a:ea typeface="+mn-ea"/>
                <a:cs typeface="+mn-cs"/>
              </a:rPr>
              <a:t>Recognize subjective textual elements: Subjective textual elements contain </a:t>
            </a:r>
            <a:r>
              <a:rPr lang="en-IN" sz="1200" kern="1200" dirty="0" err="1">
                <a:solidFill>
                  <a:schemeClr val="tx1"/>
                </a:solidFill>
                <a:effectLst/>
                <a:latin typeface="+mn-lt"/>
                <a:ea typeface="+mn-ea"/>
                <a:cs typeface="+mn-cs"/>
              </a:rPr>
              <a:t>senti</a:t>
            </a:r>
            <a:r>
              <a:rPr lang="en-IN" sz="1200" kern="1200" dirty="0">
                <a:solidFill>
                  <a:schemeClr val="tx1"/>
                </a:solidFill>
                <a:effectLst/>
                <a:latin typeface="+mn-lt"/>
                <a:ea typeface="+mn-ea"/>
                <a:cs typeface="+mn-cs"/>
              </a:rPr>
              <a:t>- mental value. In certain cases, the same word might be considered subjective, while in others, it can be considered objective. This complicates the task of identifying subjective passages of text. For instance: 1. </a:t>
            </a:r>
            <a:r>
              <a:rPr lang="en-IN" sz="1200" kern="1200" dirty="0" err="1">
                <a:solidFill>
                  <a:schemeClr val="tx1"/>
                </a:solidFill>
                <a:effectLst/>
                <a:latin typeface="+mn-lt"/>
                <a:ea typeface="+mn-ea"/>
                <a:cs typeface="+mn-cs"/>
              </a:rPr>
              <a:t>Mr.language</a:t>
            </a:r>
            <a:r>
              <a:rPr lang="en-IN" sz="1200" kern="1200" dirty="0">
                <a:solidFill>
                  <a:schemeClr val="tx1"/>
                </a:solidFill>
                <a:effectLst/>
                <a:latin typeface="+mn-lt"/>
                <a:ea typeface="+mn-ea"/>
                <a:cs typeface="+mn-cs"/>
              </a:rPr>
              <a:t> Dennis’s was really crude. 2. Crude oil is extracted from seabeds. In the first example, the term ”crude” is used subjectively, however in the second example, it is fully objective. </a:t>
            </a:r>
          </a:p>
          <a:p>
            <a:pPr algn="just"/>
            <a:endParaRPr lang="en-US" dirty="0"/>
          </a:p>
          <a:p>
            <a:pPr algn="just"/>
            <a:r>
              <a:rPr lang="en-IN" sz="1200" kern="1200" dirty="0">
                <a:solidFill>
                  <a:schemeClr val="tx1"/>
                </a:solidFill>
                <a:effectLst/>
                <a:latin typeface="+mn-lt"/>
                <a:ea typeface="+mn-ea"/>
                <a:cs typeface="+mn-cs"/>
              </a:rPr>
              <a:t>Detection of Sarcasm: Sarcastic statements express a negative judgement about a </a:t>
            </a:r>
          </a:p>
          <a:p>
            <a:pPr algn="just"/>
            <a:r>
              <a:rPr lang="en-IN" sz="1200" kern="1200" dirty="0">
                <a:solidFill>
                  <a:schemeClr val="tx1"/>
                </a:solidFill>
                <a:effectLst/>
                <a:latin typeface="+mn-lt"/>
                <a:ea typeface="+mn-ea"/>
                <a:cs typeface="+mn-cs"/>
              </a:rPr>
              <a:t>target in an unusual way by utilising positive words. For instance, ”Nice perfume.” You are required to shower in it.” Although the sentence contains solely good words, it conveys a negative emotion. </a:t>
            </a:r>
          </a:p>
          <a:p>
            <a:pPr algn="just"/>
            <a:endParaRPr lang="en-US" dirty="0"/>
          </a:p>
          <a:p>
            <a:pPr marL="0" marR="0" lvl="0" indent="0" algn="just" defTabSz="914400"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effectLst/>
                <a:latin typeface="+mn-lt"/>
                <a:ea typeface="+mn-ea"/>
                <a:cs typeface="+mn-cs"/>
              </a:rPr>
              <a:t>Contradictory expressions: There are some sentences in which only a portion of the text defines the document’s overall polarity. For instance, ”This film has the potential to be fantastic.” It sounds like an excellent plot, with well-known stars and a good supporting cast. In this situation, a straightforward bag of words technique will label it as good sentiment, yet the underlying sentiment is negative. </a:t>
            </a:r>
          </a:p>
          <a:p>
            <a:pPr algn="just"/>
            <a:endParaRPr lang="en-US" dirty="0"/>
          </a:p>
          <a:p>
            <a:pPr marL="0" marR="0" lvl="0" indent="0" algn="just" defTabSz="914400"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effectLst/>
                <a:latin typeface="+mn-lt"/>
                <a:ea typeface="+mn-ea"/>
                <a:cs typeface="+mn-cs"/>
              </a:rPr>
              <a:t>Explicit Negation of Sentiment: In addition to the simple no, not, never, etc., sentiment can be negated in a variety of ways. Such negations are notoriously difficult to discern. ”It eschews any suspense and predictability associated with Hollywood films.” Suspense and predictability have a negative connotation in this context, and the use of ”avoids” cancels their respective connotations. </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en-IN" sz="1200" kern="1200" dirty="0">
              <a:solidFill>
                <a:schemeClr val="tx1"/>
              </a:solidFill>
              <a:effectLst/>
              <a:latin typeface="+mn-lt"/>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effectLst/>
                <a:latin typeface="+mn-lt"/>
                <a:ea typeface="+mn-ea"/>
                <a:cs typeface="+mn-cs"/>
              </a:rPr>
              <a:t>Comparative analysis. The bag of words model does not perform well in </a:t>
            </a:r>
            <a:r>
              <a:rPr lang="en-IN" sz="1200" kern="1200" dirty="0" err="1">
                <a:solidFill>
                  <a:schemeClr val="tx1"/>
                </a:solidFill>
                <a:effectLst/>
                <a:latin typeface="+mn-lt"/>
                <a:ea typeface="+mn-ea"/>
                <a:cs typeface="+mn-cs"/>
              </a:rPr>
              <a:t>compar</a:t>
            </a:r>
            <a:r>
              <a:rPr lang="en-IN" sz="1200" kern="1200" dirty="0">
                <a:solidFill>
                  <a:schemeClr val="tx1"/>
                </a:solidFill>
                <a:effectLst/>
                <a:latin typeface="+mn-lt"/>
                <a:ea typeface="+mn-ea"/>
                <a:cs typeface="+mn-cs"/>
              </a:rPr>
              <a:t>- </a:t>
            </a:r>
            <a:r>
              <a:rPr lang="en-IN" sz="1200" kern="1200" dirty="0" err="1">
                <a:solidFill>
                  <a:schemeClr val="tx1"/>
                </a:solidFill>
                <a:effectLst/>
                <a:latin typeface="+mn-lt"/>
                <a:ea typeface="+mn-ea"/>
                <a:cs typeface="+mn-cs"/>
              </a:rPr>
              <a:t>isons</a:t>
            </a:r>
            <a:r>
              <a:rPr lang="en-IN" sz="1200" kern="1200" dirty="0">
                <a:solidFill>
                  <a:schemeClr val="tx1"/>
                </a:solidFill>
                <a:effectLst/>
                <a:latin typeface="+mn-lt"/>
                <a:ea typeface="+mn-ea"/>
                <a:cs typeface="+mn-cs"/>
              </a:rPr>
              <a:t>. For instance, ”IITs are better than the majority of private colleges,” the tweet would be judged good for both IITs and private colleges using the bag of words approach, as it omits the reference to ”better.” </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en-IN" sz="1200" kern="1200" dirty="0">
              <a:solidFill>
                <a:schemeClr val="tx1"/>
              </a:solidFill>
              <a:effectLst/>
              <a:latin typeface="+mn-lt"/>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effectLst/>
                <a:latin typeface="+mn-lt"/>
                <a:ea typeface="+mn-ea"/>
                <a:cs typeface="+mn-cs"/>
              </a:rPr>
              <a:t>Globalization: While the majority of current research focuses on English material, Twitter has a diverse user base from all over the world. </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en-IN" sz="1200" kern="1200" dirty="0">
              <a:solidFill>
                <a:schemeClr val="tx1"/>
              </a:solidFill>
              <a:effectLst/>
              <a:latin typeface="+mn-lt"/>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endParaRPr lang="en-IN" sz="1200" kern="1200" dirty="0">
              <a:solidFill>
                <a:schemeClr val="tx1"/>
              </a:solidFill>
              <a:effectLst/>
              <a:latin typeface="+mn-lt"/>
              <a:ea typeface="+mn-ea"/>
              <a:cs typeface="+mn-cs"/>
            </a:endParaRPr>
          </a:p>
          <a:p>
            <a:pPr algn="just"/>
            <a:endParaRPr lang="en-US" dirty="0"/>
          </a:p>
        </p:txBody>
      </p:sp>
      <p:sp>
        <p:nvSpPr>
          <p:cNvPr id="4" name="Slide Number Placeholder 3"/>
          <p:cNvSpPr>
            <a:spLocks noGrp="1"/>
          </p:cNvSpPr>
          <p:nvPr>
            <p:ph type="sldNum" sz="quarter" idx="5"/>
          </p:nvPr>
        </p:nvSpPr>
        <p:spPr/>
        <p:txBody>
          <a:bodyPr/>
          <a:lstStyle/>
          <a:p>
            <a:fld id="{DCF970E0-5D47-CA4A-BFF5-851F3C5CAC2A}" type="slidenum">
              <a:rPr lang="en-US" smtClean="0"/>
              <a:t>11</a:t>
            </a:fld>
            <a:endParaRPr lang="en-US"/>
          </a:p>
        </p:txBody>
      </p:sp>
    </p:spTree>
    <p:extLst>
      <p:ext uri="{BB962C8B-B14F-4D97-AF65-F5344CB8AC3E}">
        <p14:creationId xmlns:p14="http://schemas.microsoft.com/office/powerpoint/2010/main" val="31061674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GB"/>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4/15/22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4/15/22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GB"/>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GB"/>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GB"/>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4/15/22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4/15/22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4/15/22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4/15/22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4/15/22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4/15/22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4/15/22</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4/15/22</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4/15/22</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4/15/22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GB"/>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4/15/22</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5" Type="http://schemas.openxmlformats.org/officeDocument/2006/relationships/image" Target="../media/image29.png"/><Relationship Id="rId4" Type="http://schemas.openxmlformats.org/officeDocument/2006/relationships/image" Target="../media/image28.png"/></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8" Type="http://schemas.openxmlformats.org/officeDocument/2006/relationships/image" Target="../media/image31.svg"/><Relationship Id="rId3" Type="http://schemas.openxmlformats.org/officeDocument/2006/relationships/image" Target="../media/image2.png"/><Relationship Id="rId7" Type="http://schemas.openxmlformats.org/officeDocument/2006/relationships/image" Target="../media/image30.png"/><Relationship Id="rId2" Type="http://schemas.openxmlformats.org/officeDocument/2006/relationships/image" Target="../media/image1.jpeg"/><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jpeg"/><Relationship Id="rId7"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F6E15-508B-9D47-B5C6-DB62BB6F8BBF}"/>
              </a:ext>
            </a:extLst>
          </p:cNvPr>
          <p:cNvSpPr>
            <a:spLocks noGrp="1"/>
          </p:cNvSpPr>
          <p:nvPr>
            <p:ph type="ctrTitle"/>
          </p:nvPr>
        </p:nvSpPr>
        <p:spPr>
          <a:xfrm>
            <a:off x="730306" y="2281030"/>
            <a:ext cx="9976871" cy="2295939"/>
          </a:xfrm>
        </p:spPr>
        <p:txBody>
          <a:bodyPr/>
          <a:lstStyle/>
          <a:p>
            <a:pPr algn="ctr"/>
            <a:r>
              <a:rPr lang="en-IN" sz="4000" dirty="0">
                <a:solidFill>
                  <a:schemeClr val="tx1"/>
                </a:solidFill>
                <a:latin typeface="Times" pitchFamily="2" charset="0"/>
              </a:rPr>
              <a:t>Leveraging Twitter data to comprehend emotion detection and cross-cultural polarity utilising Sentiment analysis for Covid19 </a:t>
            </a:r>
            <a:endParaRPr lang="en-US" sz="4000" dirty="0">
              <a:solidFill>
                <a:schemeClr val="tx1"/>
              </a:solidFill>
              <a:latin typeface="Times" pitchFamily="2" charset="0"/>
            </a:endParaRPr>
          </a:p>
        </p:txBody>
      </p:sp>
      <p:sp>
        <p:nvSpPr>
          <p:cNvPr id="3" name="Subtitle 2">
            <a:extLst>
              <a:ext uri="{FF2B5EF4-FFF2-40B4-BE49-F238E27FC236}">
                <a16:creationId xmlns:a16="http://schemas.microsoft.com/office/drawing/2014/main" id="{217DAC0C-7D28-2C44-9CB7-3C8ABDBD6E6D}"/>
              </a:ext>
            </a:extLst>
          </p:cNvPr>
          <p:cNvSpPr>
            <a:spLocks noGrp="1"/>
          </p:cNvSpPr>
          <p:nvPr>
            <p:ph type="subTitle" idx="1"/>
          </p:nvPr>
        </p:nvSpPr>
        <p:spPr>
          <a:xfrm>
            <a:off x="3066153" y="5075555"/>
            <a:ext cx="8825658" cy="1553846"/>
          </a:xfrm>
        </p:spPr>
        <p:txBody>
          <a:bodyPr>
            <a:normAutofit/>
          </a:bodyPr>
          <a:lstStyle/>
          <a:p>
            <a:pPr algn="r"/>
            <a:r>
              <a:rPr lang="en-IN" cap="none" dirty="0">
                <a:solidFill>
                  <a:schemeClr val="tx1"/>
                </a:solidFill>
                <a:latin typeface="Times" pitchFamily="2" charset="0"/>
              </a:rPr>
              <a:t>Group members </a:t>
            </a:r>
          </a:p>
          <a:p>
            <a:pPr algn="r"/>
            <a:r>
              <a:rPr lang="en-IN" cap="none" dirty="0">
                <a:solidFill>
                  <a:schemeClr val="tx1"/>
                </a:solidFill>
                <a:latin typeface="Times" pitchFamily="2" charset="0"/>
              </a:rPr>
              <a:t>Ritika Singh (2021AIZ8329) </a:t>
            </a:r>
          </a:p>
          <a:p>
            <a:pPr algn="r"/>
            <a:r>
              <a:rPr lang="en-IN" cap="none" dirty="0">
                <a:solidFill>
                  <a:schemeClr val="tx1"/>
                </a:solidFill>
                <a:latin typeface="Times" pitchFamily="2" charset="0"/>
              </a:rPr>
              <a:t>Sweta Mahajan (2021AIZ8356) </a:t>
            </a:r>
          </a:p>
          <a:p>
            <a:pPr algn="r"/>
            <a:endParaRPr lang="en-US" cap="none" dirty="0">
              <a:solidFill>
                <a:schemeClr val="tx1"/>
              </a:solidFill>
              <a:latin typeface="Times" pitchFamily="2" charset="0"/>
            </a:endParaRPr>
          </a:p>
        </p:txBody>
      </p:sp>
      <p:sp>
        <p:nvSpPr>
          <p:cNvPr id="4" name="Subtitle 2">
            <a:extLst>
              <a:ext uri="{FF2B5EF4-FFF2-40B4-BE49-F238E27FC236}">
                <a16:creationId xmlns:a16="http://schemas.microsoft.com/office/drawing/2014/main" id="{7B2115E1-2082-FE49-AA4A-CFBDFCA5B3A5}"/>
              </a:ext>
            </a:extLst>
          </p:cNvPr>
          <p:cNvSpPr txBox="1">
            <a:spLocks/>
          </p:cNvSpPr>
          <p:nvPr/>
        </p:nvSpPr>
        <p:spPr>
          <a:xfrm>
            <a:off x="587418" y="1303696"/>
            <a:ext cx="10119759" cy="478749"/>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2000" b="0" i="0" kern="1200" cap="all">
                <a:solidFill>
                  <a:schemeClr val="bg2">
                    <a:lumMod val="40000"/>
                    <a:lumOff val="60000"/>
                  </a:schemeClr>
                </a:solidFill>
                <a:latin typeface="+mj-lt"/>
                <a:ea typeface="+mj-ea"/>
                <a:cs typeface="+mj-cs"/>
              </a:defRPr>
            </a:lvl1pPr>
            <a:lvl2pPr marL="4572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9pPr>
          </a:lstStyle>
          <a:p>
            <a:pPr algn="ctr"/>
            <a:r>
              <a:rPr lang="en-IN" b="1" cap="none" dirty="0">
                <a:solidFill>
                  <a:schemeClr val="tx1"/>
                </a:solidFill>
                <a:latin typeface="Times" pitchFamily="2" charset="0"/>
              </a:rPr>
              <a:t>Project Report for COL865 - Special Topics in Computer Applications - Social Computing </a:t>
            </a:r>
          </a:p>
        </p:txBody>
      </p:sp>
    </p:spTree>
    <p:extLst>
      <p:ext uri="{BB962C8B-B14F-4D97-AF65-F5344CB8AC3E}">
        <p14:creationId xmlns:p14="http://schemas.microsoft.com/office/powerpoint/2010/main" val="5671366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page46image56637248">
            <a:extLst>
              <a:ext uri="{FF2B5EF4-FFF2-40B4-BE49-F238E27FC236}">
                <a16:creationId xmlns:a16="http://schemas.microsoft.com/office/drawing/2014/main" id="{55B0F222-D9DE-244F-9674-BC58758C9523}"/>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42250" y="247525"/>
            <a:ext cx="5449471" cy="2506756"/>
          </a:xfrm>
          <a:prstGeom prst="rect">
            <a:avLst/>
          </a:prstGeom>
          <a:noFill/>
          <a:effectLst/>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BCA63AA-AB04-0B47-9D67-5024950940DA}"/>
              </a:ext>
            </a:extLst>
          </p:cNvPr>
          <p:cNvSpPr txBox="1"/>
          <p:nvPr/>
        </p:nvSpPr>
        <p:spPr>
          <a:xfrm>
            <a:off x="0" y="2754281"/>
            <a:ext cx="6098344" cy="646331"/>
          </a:xfrm>
          <a:prstGeom prst="rect">
            <a:avLst/>
          </a:prstGeom>
          <a:noFill/>
        </p:spPr>
        <p:txBody>
          <a:bodyPr wrap="square">
            <a:spAutoFit/>
          </a:bodyPr>
          <a:lstStyle/>
          <a:p>
            <a:pPr algn="ctr"/>
            <a:r>
              <a:rPr lang="en-IN" sz="1800" dirty="0">
                <a:latin typeface="Times" pitchFamily="2" charset="0"/>
              </a:rPr>
              <a:t>Sentiment Analysis using Logistic Regression </a:t>
            </a:r>
            <a:br>
              <a:rPr lang="en-IN" sz="1800" dirty="0"/>
            </a:br>
            <a:endParaRPr lang="en-US" dirty="0"/>
          </a:p>
        </p:txBody>
      </p:sp>
      <p:pic>
        <p:nvPicPr>
          <p:cNvPr id="4" name="Picture 1" descr="page48image56846080">
            <a:extLst>
              <a:ext uri="{FF2B5EF4-FFF2-40B4-BE49-F238E27FC236}">
                <a16:creationId xmlns:a16="http://schemas.microsoft.com/office/drawing/2014/main" id="{9C9A3449-17FE-8A42-B56C-E7B07BC6313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635"/>
          <a:stretch/>
        </p:blipFill>
        <p:spPr bwMode="auto">
          <a:xfrm>
            <a:off x="6096000" y="229080"/>
            <a:ext cx="5287442" cy="2525201"/>
          </a:xfrm>
          <a:prstGeom prst="rect">
            <a:avLst/>
          </a:prstGeom>
          <a:noFill/>
          <a:effectLst/>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FB38067-3431-9140-8042-45FF85EF377B}"/>
              </a:ext>
            </a:extLst>
          </p:cNvPr>
          <p:cNvSpPr txBox="1"/>
          <p:nvPr/>
        </p:nvSpPr>
        <p:spPr>
          <a:xfrm>
            <a:off x="5531282" y="2754281"/>
            <a:ext cx="6098344" cy="923330"/>
          </a:xfrm>
          <a:prstGeom prst="rect">
            <a:avLst/>
          </a:prstGeom>
          <a:noFill/>
        </p:spPr>
        <p:txBody>
          <a:bodyPr wrap="square">
            <a:spAutoFit/>
          </a:bodyPr>
          <a:lstStyle/>
          <a:p>
            <a:pPr algn="ctr"/>
            <a:r>
              <a:rPr lang="en-US" dirty="0">
                <a:latin typeface="Times" pitchFamily="2" charset="0"/>
              </a:rPr>
              <a:t>Sentiment Analysis using KNN Classification </a:t>
            </a:r>
            <a:br>
              <a:rPr lang="en-US" dirty="0">
                <a:latin typeface="Times" pitchFamily="2" charset="0"/>
              </a:rPr>
            </a:br>
            <a:br>
              <a:rPr lang="en-US" dirty="0">
                <a:latin typeface="Times" pitchFamily="2" charset="0"/>
              </a:rPr>
            </a:br>
            <a:endParaRPr lang="en-US" dirty="0">
              <a:latin typeface="Times" pitchFamily="2" charset="0"/>
            </a:endParaRPr>
          </a:p>
        </p:txBody>
      </p:sp>
      <p:sp>
        <p:nvSpPr>
          <p:cNvPr id="7" name="TextBox 6">
            <a:extLst>
              <a:ext uri="{FF2B5EF4-FFF2-40B4-BE49-F238E27FC236}">
                <a16:creationId xmlns:a16="http://schemas.microsoft.com/office/drawing/2014/main" id="{2E72EDD8-58C3-C94B-810C-3F854D7BB46E}"/>
              </a:ext>
            </a:extLst>
          </p:cNvPr>
          <p:cNvSpPr txBox="1"/>
          <p:nvPr/>
        </p:nvSpPr>
        <p:spPr>
          <a:xfrm>
            <a:off x="-2344" y="6112244"/>
            <a:ext cx="6098344" cy="923330"/>
          </a:xfrm>
          <a:prstGeom prst="rect">
            <a:avLst/>
          </a:prstGeom>
          <a:noFill/>
        </p:spPr>
        <p:txBody>
          <a:bodyPr wrap="square">
            <a:spAutoFit/>
          </a:bodyPr>
          <a:lstStyle/>
          <a:p>
            <a:pPr algn="ctr"/>
            <a:r>
              <a:rPr lang="en-US" sz="1800" dirty="0">
                <a:solidFill>
                  <a:srgbClr val="EBEBEB"/>
                </a:solidFill>
                <a:latin typeface="Times" pitchFamily="2" charset="0"/>
              </a:rPr>
              <a:t>Sentiment Analysis using </a:t>
            </a:r>
          </a:p>
          <a:p>
            <a:pPr algn="ctr"/>
            <a:r>
              <a:rPr lang="en-US" sz="1800" dirty="0">
                <a:solidFill>
                  <a:srgbClr val="EBEBEB"/>
                </a:solidFill>
                <a:latin typeface="Times" pitchFamily="2" charset="0"/>
              </a:rPr>
              <a:t>Multinomial Naive Bayes classifiers </a:t>
            </a:r>
            <a:br>
              <a:rPr lang="en-US" sz="1800" dirty="0">
                <a:solidFill>
                  <a:srgbClr val="EBEBEB"/>
                </a:solidFill>
                <a:latin typeface="Times" pitchFamily="2" charset="0"/>
              </a:rPr>
            </a:br>
            <a:endParaRPr lang="en-US" dirty="0"/>
          </a:p>
        </p:txBody>
      </p:sp>
      <p:pic>
        <p:nvPicPr>
          <p:cNvPr id="8" name="Picture 1" descr="page50image56935024">
            <a:extLst>
              <a:ext uri="{FF2B5EF4-FFF2-40B4-BE49-F238E27FC236}">
                <a16:creationId xmlns:a16="http://schemas.microsoft.com/office/drawing/2014/main" id="{64E9BCA6-FE05-9D4D-9F5C-4971175CD8F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2160" b="4837"/>
          <a:stretch/>
        </p:blipFill>
        <p:spPr bwMode="auto">
          <a:xfrm>
            <a:off x="146904" y="3381981"/>
            <a:ext cx="5640161" cy="2605786"/>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9" name="Picture 1" descr="page52image56627888">
            <a:extLst>
              <a:ext uri="{FF2B5EF4-FFF2-40B4-BE49-F238E27FC236}">
                <a16:creationId xmlns:a16="http://schemas.microsoft.com/office/drawing/2014/main" id="{D0A9C9D6-8DA2-6344-91C3-C18DF4572778}"/>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5948194" y="3401497"/>
            <a:ext cx="5742526" cy="2584136"/>
          </a:xfrm>
          <a:prstGeom prst="rect">
            <a:avLst/>
          </a:prstGeom>
          <a:noFill/>
          <a:effectLst/>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246C51CA-89D2-304C-9CA9-7E1360235D04}"/>
              </a:ext>
            </a:extLst>
          </p:cNvPr>
          <p:cNvSpPr txBox="1"/>
          <p:nvPr/>
        </p:nvSpPr>
        <p:spPr>
          <a:xfrm>
            <a:off x="6096000" y="6076905"/>
            <a:ext cx="6098344" cy="646331"/>
          </a:xfrm>
          <a:prstGeom prst="rect">
            <a:avLst/>
          </a:prstGeom>
          <a:noFill/>
        </p:spPr>
        <p:txBody>
          <a:bodyPr wrap="square">
            <a:spAutoFit/>
          </a:bodyPr>
          <a:lstStyle/>
          <a:p>
            <a:pPr algn="ctr"/>
            <a:r>
              <a:rPr lang="en-IN" sz="1800" dirty="0">
                <a:solidFill>
                  <a:srgbClr val="EBEBEB"/>
                </a:solidFill>
                <a:latin typeface="Times" pitchFamily="2" charset="0"/>
              </a:rPr>
              <a:t>Sentiment Analysis using Stochastic Gradient Descent </a:t>
            </a:r>
            <a:br>
              <a:rPr lang="en-IN" sz="1800" dirty="0">
                <a:solidFill>
                  <a:srgbClr val="EBEBEB"/>
                </a:solidFill>
                <a:latin typeface="Times" pitchFamily="2" charset="0"/>
              </a:rPr>
            </a:br>
            <a:endParaRPr lang="en-US" dirty="0"/>
          </a:p>
        </p:txBody>
      </p:sp>
    </p:spTree>
    <p:extLst>
      <p:ext uri="{BB962C8B-B14F-4D97-AF65-F5344CB8AC3E}">
        <p14:creationId xmlns:p14="http://schemas.microsoft.com/office/powerpoint/2010/main" val="13778829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23E8915-D2AA-4327-A45A-972C3CA95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8302FC3C-9804-4950-B721-5FD704BA60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88952" cy="68580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6B9695BD-ECF6-49CA-8877-8C493193C6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828800"/>
            <a:ext cx="0" cy="3200400"/>
          </a:xfrm>
          <a:prstGeom prst="line">
            <a:avLst/>
          </a:prstGeom>
          <a:ln w="1905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3BC6EBB2-9BDC-4075-BA6B-43A9FBF9C8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b="23320"/>
          <a:stretch/>
        </p:blipFill>
        <p:spPr>
          <a:xfrm>
            <a:off x="8605878" y="6228080"/>
            <a:ext cx="993734" cy="762000"/>
          </a:xfrm>
          <a:prstGeom prst="rect">
            <a:avLst/>
          </a:prstGeom>
        </p:spPr>
      </p:pic>
      <p:sp>
        <p:nvSpPr>
          <p:cNvPr id="16" name="Freeform 5">
            <a:extLst>
              <a:ext uri="{FF2B5EF4-FFF2-40B4-BE49-F238E27FC236}">
                <a16:creationId xmlns:a16="http://schemas.microsoft.com/office/drawing/2014/main" id="{F3798573-F27B-47EB-8EA4-7EE34954C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3B2A1558-7A7C-E040-9F76-DCCC0D5AC6F5}"/>
              </a:ext>
            </a:extLst>
          </p:cNvPr>
          <p:cNvSpPr>
            <a:spLocks noGrp="1"/>
          </p:cNvSpPr>
          <p:nvPr>
            <p:ph type="title"/>
          </p:nvPr>
        </p:nvSpPr>
        <p:spPr>
          <a:xfrm>
            <a:off x="806195" y="804672"/>
            <a:ext cx="3521359" cy="5248656"/>
          </a:xfrm>
        </p:spPr>
        <p:txBody>
          <a:bodyPr anchor="ctr">
            <a:normAutofit/>
          </a:bodyPr>
          <a:lstStyle/>
          <a:p>
            <a:pPr algn="ctr"/>
            <a:r>
              <a:rPr lang="en-IN">
                <a:latin typeface="Times" pitchFamily="2" charset="0"/>
              </a:rPr>
              <a:t>The difficulties of sentiment analysis </a:t>
            </a:r>
            <a:endParaRPr lang="en-US" dirty="0">
              <a:latin typeface="Times" pitchFamily="2" charset="0"/>
            </a:endParaRPr>
          </a:p>
        </p:txBody>
      </p:sp>
      <p:sp>
        <p:nvSpPr>
          <p:cNvPr id="17" name="Content Placeholder 2">
            <a:extLst>
              <a:ext uri="{FF2B5EF4-FFF2-40B4-BE49-F238E27FC236}">
                <a16:creationId xmlns:a16="http://schemas.microsoft.com/office/drawing/2014/main" id="{357C3B73-B934-2B4D-9D75-ADB69359CB17}"/>
              </a:ext>
            </a:extLst>
          </p:cNvPr>
          <p:cNvSpPr>
            <a:spLocks noGrp="1"/>
          </p:cNvSpPr>
          <p:nvPr>
            <p:ph idx="1"/>
          </p:nvPr>
        </p:nvSpPr>
        <p:spPr>
          <a:xfrm>
            <a:off x="4975861" y="804671"/>
            <a:ext cx="6399930" cy="5248657"/>
          </a:xfrm>
        </p:spPr>
        <p:txBody>
          <a:bodyPr anchor="ctr">
            <a:normAutofit/>
          </a:bodyPr>
          <a:lstStyle/>
          <a:p>
            <a:r>
              <a:rPr lang="en-IN">
                <a:latin typeface="Times" pitchFamily="2" charset="0"/>
              </a:rPr>
              <a:t>Recognize subjective textual elements </a:t>
            </a:r>
          </a:p>
          <a:p>
            <a:r>
              <a:rPr lang="en-IN">
                <a:latin typeface="Times" pitchFamily="2" charset="0"/>
              </a:rPr>
              <a:t>Detection of Sarcasm </a:t>
            </a:r>
          </a:p>
          <a:p>
            <a:r>
              <a:rPr lang="en-IN">
                <a:latin typeface="Times" pitchFamily="2" charset="0"/>
              </a:rPr>
              <a:t>Contradictory expressions </a:t>
            </a:r>
          </a:p>
          <a:p>
            <a:r>
              <a:rPr lang="en-IN">
                <a:latin typeface="Times" pitchFamily="2" charset="0"/>
              </a:rPr>
              <a:t>Explicit Negation of Sentiment </a:t>
            </a:r>
          </a:p>
          <a:p>
            <a:r>
              <a:rPr lang="en-IN">
                <a:latin typeface="Times" pitchFamily="2" charset="0"/>
              </a:rPr>
              <a:t>Comparative analysis. </a:t>
            </a:r>
          </a:p>
          <a:p>
            <a:r>
              <a:rPr lang="en-IN">
                <a:latin typeface="Times" pitchFamily="2" charset="0"/>
              </a:rPr>
              <a:t>Globalization </a:t>
            </a:r>
          </a:p>
        </p:txBody>
      </p:sp>
    </p:spTree>
    <p:extLst>
      <p:ext uri="{BB962C8B-B14F-4D97-AF65-F5344CB8AC3E}">
        <p14:creationId xmlns:p14="http://schemas.microsoft.com/office/powerpoint/2010/main" val="37995866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37" name="Picture 36">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39" name="Oval 38">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41" name="Picture 40">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43" name="Picture 42">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45" name="Rectangle 44">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5081046-CBCB-2742-AE51-ECB5DA1AC7FC}"/>
              </a:ext>
            </a:extLst>
          </p:cNvPr>
          <p:cNvSpPr>
            <a:spLocks noGrp="1"/>
          </p:cNvSpPr>
          <p:nvPr>
            <p:ph type="title"/>
          </p:nvPr>
        </p:nvSpPr>
        <p:spPr>
          <a:xfrm>
            <a:off x="6683829" y="1447800"/>
            <a:ext cx="4397828" cy="3329581"/>
          </a:xfrm>
        </p:spPr>
        <p:txBody>
          <a:bodyPr vert="horz" lIns="91440" tIns="45720" rIns="91440" bIns="45720" rtlCol="0" anchor="b">
            <a:normAutofit/>
          </a:bodyPr>
          <a:lstStyle/>
          <a:p>
            <a:r>
              <a:rPr lang="en-US" sz="6000" b="0" i="0" kern="1200">
                <a:solidFill>
                  <a:schemeClr val="tx2"/>
                </a:solidFill>
                <a:latin typeface="+mj-lt"/>
                <a:ea typeface="+mj-ea"/>
                <a:cs typeface="+mj-cs"/>
              </a:rPr>
              <a:t>Thank you!</a:t>
            </a:r>
          </a:p>
        </p:txBody>
      </p:sp>
      <p:pic>
        <p:nvPicPr>
          <p:cNvPr id="32" name="Graphic 31" descr="Handshake">
            <a:extLst>
              <a:ext uri="{FF2B5EF4-FFF2-40B4-BE49-F238E27FC236}">
                <a16:creationId xmlns:a16="http://schemas.microsoft.com/office/drawing/2014/main" id="{36CF61E9-9630-1497-5EF6-D8AFA0C66C2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43854" y="703489"/>
            <a:ext cx="5450557" cy="5450557"/>
          </a:xfrm>
          <a:prstGeom prst="rect">
            <a:avLst/>
          </a:prstGeom>
          <a:effectLst/>
        </p:spPr>
      </p:pic>
    </p:spTree>
    <p:extLst>
      <p:ext uri="{BB962C8B-B14F-4D97-AF65-F5344CB8AC3E}">
        <p14:creationId xmlns:p14="http://schemas.microsoft.com/office/powerpoint/2010/main" val="2618428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iterate>
                                    <p:tmPct val="10000"/>
                                  </p:iterate>
                                  <p:childTnLst>
                                    <p:set>
                                      <p:cBhvr>
                                        <p:cTn id="6" dur="1" fill="hold">
                                          <p:stCondLst>
                                            <p:cond delay="0"/>
                                          </p:stCondLst>
                                        </p:cTn>
                                        <p:tgtEl>
                                          <p:spTgt spid="32"/>
                                        </p:tgtEl>
                                        <p:attrNameLst>
                                          <p:attrName>style.visibility</p:attrName>
                                        </p:attrNameLst>
                                      </p:cBhvr>
                                      <p:to>
                                        <p:strVal val="visible"/>
                                      </p:to>
                                    </p:set>
                                    <p:animEffect transition="in" filter="fade">
                                      <p:cBhvr>
                                        <p:cTn id="7" dur="700"/>
                                        <p:tgtEl>
                                          <p:spTgt spid="32"/>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2" name="Rectangle 71">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A4F324-F725-F64D-95AA-D64D9E2F2B3A}"/>
              </a:ext>
            </a:extLst>
          </p:cNvPr>
          <p:cNvSpPr>
            <a:spLocks noGrp="1"/>
          </p:cNvSpPr>
          <p:nvPr>
            <p:ph type="title"/>
          </p:nvPr>
        </p:nvSpPr>
        <p:spPr>
          <a:xfrm>
            <a:off x="648931" y="629266"/>
            <a:ext cx="4166510" cy="1622321"/>
          </a:xfrm>
        </p:spPr>
        <p:txBody>
          <a:bodyPr>
            <a:normAutofit/>
          </a:bodyPr>
          <a:lstStyle/>
          <a:p>
            <a:r>
              <a:rPr lang="en-IN" dirty="0">
                <a:solidFill>
                  <a:srgbClr val="EBEBEB"/>
                </a:solidFill>
                <a:latin typeface="Times" pitchFamily="2" charset="0"/>
              </a:rPr>
              <a:t>Authentication process</a:t>
            </a:r>
            <a:endParaRPr lang="en-US" dirty="0">
              <a:solidFill>
                <a:srgbClr val="EBEBEB"/>
              </a:solidFill>
              <a:latin typeface="Times" pitchFamily="2" charset="0"/>
            </a:endParaRPr>
          </a:p>
        </p:txBody>
      </p:sp>
      <p:sp>
        <p:nvSpPr>
          <p:cNvPr id="74"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76" name="Freeform: Shape 75">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1025" name="Picture 1" descr="page12image56665648">
            <a:extLst>
              <a:ext uri="{FF2B5EF4-FFF2-40B4-BE49-F238E27FC236}">
                <a16:creationId xmlns:a16="http://schemas.microsoft.com/office/drawing/2014/main" id="{886B2DD6-7B7B-8C4B-ACBB-0D2D9FA371C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553492" y="281609"/>
            <a:ext cx="5449889" cy="2711318"/>
          </a:xfrm>
          <a:prstGeom prst="rect">
            <a:avLst/>
          </a:prstGeom>
          <a:noFill/>
          <a:effectLst/>
          <a:extLst>
            <a:ext uri="{909E8E84-426E-40DD-AFC4-6F175D3DCCD1}">
              <a14:hiddenFill xmlns:a14="http://schemas.microsoft.com/office/drawing/2010/main">
                <a:solidFill>
                  <a:srgbClr val="FFFFFF"/>
                </a:solidFill>
              </a14:hiddenFill>
            </a:ext>
          </a:extLst>
        </p:spPr>
      </p:pic>
      <p:sp>
        <p:nvSpPr>
          <p:cNvPr id="78" name="Rectangle 77">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29" name="Content Placeholder 1028">
            <a:extLst>
              <a:ext uri="{FF2B5EF4-FFF2-40B4-BE49-F238E27FC236}">
                <a16:creationId xmlns:a16="http://schemas.microsoft.com/office/drawing/2014/main" id="{22CA6F90-B60E-9997-7ABB-07A737D5CD1E}"/>
              </a:ext>
            </a:extLst>
          </p:cNvPr>
          <p:cNvSpPr>
            <a:spLocks noGrp="1"/>
          </p:cNvSpPr>
          <p:nvPr>
            <p:ph idx="1"/>
          </p:nvPr>
        </p:nvSpPr>
        <p:spPr>
          <a:xfrm>
            <a:off x="648931" y="2438400"/>
            <a:ext cx="4166509" cy="3785419"/>
          </a:xfrm>
        </p:spPr>
        <p:txBody>
          <a:bodyPr>
            <a:normAutofit/>
          </a:bodyPr>
          <a:lstStyle/>
          <a:p>
            <a:pPr algn="just"/>
            <a:r>
              <a:rPr lang="en-US" dirty="0">
                <a:solidFill>
                  <a:srgbClr val="EBEBEB"/>
                </a:solidFill>
                <a:latin typeface="Times" pitchFamily="2" charset="0"/>
              </a:rPr>
              <a:t>To use this API, a developer account on Twitter’s website must be created. A request was made to gain access to Academic Research (elevated plus). </a:t>
            </a:r>
          </a:p>
          <a:p>
            <a:pPr algn="just"/>
            <a:r>
              <a:rPr lang="en-US" dirty="0">
                <a:solidFill>
                  <a:srgbClr val="EBEBEB"/>
                </a:solidFill>
                <a:latin typeface="Times" pitchFamily="2" charset="0"/>
              </a:rPr>
              <a:t>Following verification, the following keys are received: Consumer Key, Consumer Secret, Access Token, and Access Token Secret </a:t>
            </a:r>
          </a:p>
          <a:p>
            <a:pPr algn="just"/>
            <a:endParaRPr lang="en-US" dirty="0">
              <a:solidFill>
                <a:srgbClr val="EBEBEB"/>
              </a:solidFill>
              <a:latin typeface="Times" pitchFamily="2" charset="0"/>
            </a:endParaRPr>
          </a:p>
        </p:txBody>
      </p:sp>
      <p:pic>
        <p:nvPicPr>
          <p:cNvPr id="1026" name="Picture 2" descr="page11image56924256">
            <a:extLst>
              <a:ext uri="{FF2B5EF4-FFF2-40B4-BE49-F238E27FC236}">
                <a16:creationId xmlns:a16="http://schemas.microsoft.com/office/drawing/2014/main" id="{54F280AC-266D-6F4B-8B27-0EF15D5B25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84583" y="3147295"/>
            <a:ext cx="5118798" cy="33936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3211106"/>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081E0-3929-7D46-972E-A5BA0FABB6DC}"/>
              </a:ext>
            </a:extLst>
          </p:cNvPr>
          <p:cNvSpPr>
            <a:spLocks noGrp="1"/>
          </p:cNvSpPr>
          <p:nvPr>
            <p:ph type="title"/>
          </p:nvPr>
        </p:nvSpPr>
        <p:spPr>
          <a:xfrm>
            <a:off x="463352" y="928643"/>
            <a:ext cx="4165580" cy="1400530"/>
          </a:xfrm>
        </p:spPr>
        <p:txBody>
          <a:bodyPr>
            <a:normAutofit/>
          </a:bodyPr>
          <a:lstStyle/>
          <a:p>
            <a:pPr algn="ctr"/>
            <a:r>
              <a:rPr lang="en-IN" sz="2800" dirty="0">
                <a:latin typeface="Times" pitchFamily="2" charset="0"/>
                <a:ea typeface="Tahoma" panose="020B0604030504040204" pitchFamily="34" charset="0"/>
                <a:cs typeface="Tahoma" panose="020B0604030504040204" pitchFamily="34" charset="0"/>
              </a:rPr>
              <a:t>Basic Text Pre-Processing </a:t>
            </a:r>
            <a:endParaRPr lang="en-US" sz="2800" dirty="0">
              <a:latin typeface="Times" pitchFamily="2" charset="0"/>
              <a:ea typeface="Tahoma" panose="020B0604030504040204" pitchFamily="34" charset="0"/>
              <a:cs typeface="Tahoma" panose="020B0604030504040204" pitchFamily="34" charset="0"/>
            </a:endParaRPr>
          </a:p>
        </p:txBody>
      </p:sp>
      <p:sp>
        <p:nvSpPr>
          <p:cNvPr id="76" name="Freeform: Shape 75">
            <a:extLst>
              <a:ext uri="{FF2B5EF4-FFF2-40B4-BE49-F238E27FC236}">
                <a16:creationId xmlns:a16="http://schemas.microsoft.com/office/drawing/2014/main" id="{DBAF956B-591A-4461-BB3C-79AA176B09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7191 h 6985200"/>
              <a:gd name="connsiteX6" fmla="*/ 1 w 6858001"/>
              <a:gd name="connsiteY6" fmla="*/ 887191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7191"/>
                </a:lnTo>
                <a:lnTo>
                  <a:pt x="1" y="887191"/>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solidFill>
            <a:srgbClr val="FFFFFF"/>
          </a:solidFill>
          <a:ln>
            <a:noFill/>
          </a:ln>
        </p:spPr>
      </p:sp>
      <p:sp>
        <p:nvSpPr>
          <p:cNvPr id="78" name="Freeform 23">
            <a:extLst>
              <a:ext uri="{FF2B5EF4-FFF2-40B4-BE49-F238E27FC236}">
                <a16:creationId xmlns:a16="http://schemas.microsoft.com/office/drawing/2014/main" id="{E8895FAA-0D03-43F6-9594-A8733552E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7170" name="Picture 2">
            <a:extLst>
              <a:ext uri="{FF2B5EF4-FFF2-40B4-BE49-F238E27FC236}">
                <a16:creationId xmlns:a16="http://schemas.microsoft.com/office/drawing/2014/main" id="{D48E2F73-8E60-884C-BE2A-A6A1D685758A}"/>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5949452" y="1192999"/>
            <a:ext cx="5449471" cy="2345233"/>
          </a:xfrm>
          <a:prstGeom prst="rect">
            <a:avLst/>
          </a:prstGeom>
          <a:noFill/>
          <a:effectLst/>
          <a:extLst>
            <a:ext uri="{909E8E84-426E-40DD-AFC4-6F175D3DCCD1}">
              <a14:hiddenFill xmlns:a14="http://schemas.microsoft.com/office/drawing/2010/main">
                <a:solidFill>
                  <a:srgbClr val="FFFFFF"/>
                </a:solidFill>
              </a14:hiddenFill>
            </a:ext>
          </a:extLst>
        </p:spPr>
      </p:pic>
      <p:sp>
        <p:nvSpPr>
          <p:cNvPr id="80" name="Rectangle 79">
            <a:extLst>
              <a:ext uri="{FF2B5EF4-FFF2-40B4-BE49-F238E27FC236}">
                <a16:creationId xmlns:a16="http://schemas.microsoft.com/office/drawing/2014/main" id="{918FB696-BC5E-43A4-9768-4BB5278BDC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139968C4-CBED-9C44-91D5-1329BE8F810E}"/>
              </a:ext>
            </a:extLst>
          </p:cNvPr>
          <p:cNvSpPr>
            <a:spLocks noGrp="1"/>
          </p:cNvSpPr>
          <p:nvPr>
            <p:ph idx="1"/>
          </p:nvPr>
        </p:nvSpPr>
        <p:spPr>
          <a:xfrm>
            <a:off x="646113" y="2052918"/>
            <a:ext cx="4165146" cy="4195481"/>
          </a:xfrm>
        </p:spPr>
        <p:txBody>
          <a:bodyPr>
            <a:normAutofit/>
          </a:bodyPr>
          <a:lstStyle/>
          <a:p>
            <a:r>
              <a:rPr lang="en-IN" sz="1800" dirty="0">
                <a:latin typeface="Times" pitchFamily="2" charset="0"/>
              </a:rPr>
              <a:t>Stop-Word Removal </a:t>
            </a:r>
          </a:p>
          <a:p>
            <a:r>
              <a:rPr lang="en-IN" sz="1800" dirty="0">
                <a:latin typeface="Times" pitchFamily="2" charset="0"/>
              </a:rPr>
              <a:t>Lower Casing </a:t>
            </a:r>
          </a:p>
          <a:p>
            <a:r>
              <a:rPr lang="en-IN" sz="1800" dirty="0">
                <a:latin typeface="Times" pitchFamily="2" charset="0"/>
              </a:rPr>
              <a:t>Stemming </a:t>
            </a:r>
          </a:p>
          <a:p>
            <a:r>
              <a:rPr lang="en-IN" sz="1800" dirty="0">
                <a:latin typeface="Times" pitchFamily="2" charset="0"/>
              </a:rPr>
              <a:t>Tokenization </a:t>
            </a:r>
          </a:p>
          <a:p>
            <a:r>
              <a:rPr lang="en-IN" sz="1800" dirty="0">
                <a:latin typeface="Times New Roman" panose="02020603050405020304" pitchFamily="18" charset="0"/>
                <a:cs typeface="Times New Roman" panose="02020603050405020304" pitchFamily="18" charset="0"/>
              </a:rPr>
              <a:t>Duplicate tweets were removed</a:t>
            </a:r>
          </a:p>
          <a:p>
            <a:pPr marL="0" indent="0">
              <a:buNone/>
            </a:pPr>
            <a:endParaRPr lang="en-US" sz="1800" dirty="0">
              <a:latin typeface="Times" pitchFamily="2" charset="0"/>
            </a:endParaRPr>
          </a:p>
        </p:txBody>
      </p:sp>
      <p:pic>
        <p:nvPicPr>
          <p:cNvPr id="2050" name="Picture 2">
            <a:extLst>
              <a:ext uri="{FF2B5EF4-FFF2-40B4-BE49-F238E27FC236}">
                <a16:creationId xmlns:a16="http://schemas.microsoft.com/office/drawing/2014/main" id="{FD1D2B48-7147-6D41-92B6-C0E1B24454EB}"/>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5735820" y="3538233"/>
            <a:ext cx="6339568" cy="2710166"/>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23450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B8D3E-96EA-6245-AEB1-BB6FE5A200F0}"/>
              </a:ext>
            </a:extLst>
          </p:cNvPr>
          <p:cNvSpPr>
            <a:spLocks noGrp="1"/>
          </p:cNvSpPr>
          <p:nvPr>
            <p:ph type="title"/>
          </p:nvPr>
        </p:nvSpPr>
        <p:spPr>
          <a:xfrm>
            <a:off x="6151457" y="849282"/>
            <a:ext cx="4206240" cy="1858205"/>
          </a:xfrm>
        </p:spPr>
        <p:txBody>
          <a:bodyPr>
            <a:noAutofit/>
          </a:bodyPr>
          <a:lstStyle/>
          <a:p>
            <a:pPr algn="ctr"/>
            <a:r>
              <a:rPr lang="en-IN" sz="2400" dirty="0">
                <a:latin typeface="Times" pitchFamily="2" charset="0"/>
              </a:rPr>
              <a:t>Covaxin polarity </a:t>
            </a:r>
            <a:endParaRPr lang="en-IN" sz="1400" dirty="0">
              <a:latin typeface="Times" pitchFamily="2" charset="0"/>
            </a:endParaRPr>
          </a:p>
        </p:txBody>
      </p:sp>
      <p:pic>
        <p:nvPicPr>
          <p:cNvPr id="2051" name="Picture 3" descr="page33image56833856">
            <a:extLst>
              <a:ext uri="{FF2B5EF4-FFF2-40B4-BE49-F238E27FC236}">
                <a16:creationId xmlns:a16="http://schemas.microsoft.com/office/drawing/2014/main" id="{093D8D51-566A-5D4C-9ECF-DC3BB2F8E84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74148"/>
          <a:stretch/>
        </p:blipFill>
        <p:spPr bwMode="auto">
          <a:xfrm>
            <a:off x="5622807" y="4098012"/>
            <a:ext cx="5932488" cy="210812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page32image56832192">
            <a:extLst>
              <a:ext uri="{FF2B5EF4-FFF2-40B4-BE49-F238E27FC236}">
                <a16:creationId xmlns:a16="http://schemas.microsoft.com/office/drawing/2014/main" id="{E502F285-12E4-E143-B76A-39A72B1F25C0}"/>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rcRect/>
          <a:stretch>
            <a:fillRect/>
          </a:stretch>
        </p:blipFill>
        <p:spPr bwMode="auto">
          <a:xfrm>
            <a:off x="5622807" y="1400895"/>
            <a:ext cx="5932488" cy="48418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5" descr="page39image56842752">
            <a:extLst>
              <a:ext uri="{FF2B5EF4-FFF2-40B4-BE49-F238E27FC236}">
                <a16:creationId xmlns:a16="http://schemas.microsoft.com/office/drawing/2014/main" id="{8B783F13-AEA6-3543-A3A6-B2D2F47F88C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622807" y="1983764"/>
            <a:ext cx="5932487" cy="195995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5F5CCB5-BF13-9A43-99CB-1845AE7BFCCD}"/>
              </a:ext>
            </a:extLst>
          </p:cNvPr>
          <p:cNvSpPr txBox="1"/>
          <p:nvPr/>
        </p:nvSpPr>
        <p:spPr>
          <a:xfrm>
            <a:off x="5205405" y="80727"/>
            <a:ext cx="6098344" cy="830997"/>
          </a:xfrm>
          <a:prstGeom prst="rect">
            <a:avLst/>
          </a:prstGeom>
          <a:noFill/>
        </p:spPr>
        <p:txBody>
          <a:bodyPr wrap="square">
            <a:spAutoFit/>
          </a:bodyPr>
          <a:lstStyle/>
          <a:p>
            <a:pPr algn="ctr"/>
            <a:r>
              <a:rPr lang="en-US" sz="2400" dirty="0">
                <a:solidFill>
                  <a:srgbClr val="FFFFFF"/>
                </a:solidFill>
                <a:latin typeface="Times" pitchFamily="2" charset="0"/>
              </a:rPr>
              <a:t>Models Deployed </a:t>
            </a:r>
            <a:br>
              <a:rPr lang="en-US" sz="2400" dirty="0">
                <a:solidFill>
                  <a:srgbClr val="FFFFFF"/>
                </a:solidFill>
                <a:latin typeface="Times" pitchFamily="2" charset="0"/>
              </a:rPr>
            </a:br>
            <a:r>
              <a:rPr lang="en-US" sz="2400" u="sng" dirty="0">
                <a:solidFill>
                  <a:srgbClr val="FFFFFF"/>
                </a:solidFill>
                <a:latin typeface="Times" pitchFamily="2" charset="0"/>
              </a:rPr>
              <a:t>TextBlob</a:t>
            </a:r>
            <a:r>
              <a:rPr lang="en-US" sz="2400" dirty="0">
                <a:solidFill>
                  <a:srgbClr val="FFFFFF"/>
                </a:solidFill>
                <a:latin typeface="Times" pitchFamily="2" charset="0"/>
              </a:rPr>
              <a:t> </a:t>
            </a:r>
            <a:endParaRPr lang="en-US" sz="2400" dirty="0"/>
          </a:p>
        </p:txBody>
      </p:sp>
      <p:pic>
        <p:nvPicPr>
          <p:cNvPr id="1025" name="Picture 1" descr="page35image56988336">
            <a:extLst>
              <a:ext uri="{FF2B5EF4-FFF2-40B4-BE49-F238E27FC236}">
                <a16:creationId xmlns:a16="http://schemas.microsoft.com/office/drawing/2014/main" id="{15D3D3EE-AD63-5640-AA18-C67FB4A6FD39}"/>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8386" t="10627" r="2248" b="7621"/>
          <a:stretch/>
        </p:blipFill>
        <p:spPr bwMode="auto">
          <a:xfrm>
            <a:off x="-15637" y="4098012"/>
            <a:ext cx="5378212" cy="2759988"/>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page31image56727440">
            <a:extLst>
              <a:ext uri="{FF2B5EF4-FFF2-40B4-BE49-F238E27FC236}">
                <a16:creationId xmlns:a16="http://schemas.microsoft.com/office/drawing/2014/main" id="{A5127763-1AF9-1442-B34D-545470FCA593}"/>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3407" t="10240" r="3701" b="-2156"/>
          <a:stretch/>
        </p:blipFill>
        <p:spPr bwMode="auto">
          <a:xfrm>
            <a:off x="1" y="1730326"/>
            <a:ext cx="5369326" cy="289794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page31image56729728">
            <a:extLst>
              <a:ext uri="{FF2B5EF4-FFF2-40B4-BE49-F238E27FC236}">
                <a16:creationId xmlns:a16="http://schemas.microsoft.com/office/drawing/2014/main" id="{CBA87D71-1F73-754F-9468-E404BFD31A24}"/>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t="10786"/>
          <a:stretch/>
        </p:blipFill>
        <p:spPr bwMode="auto">
          <a:xfrm>
            <a:off x="-16107" y="11108"/>
            <a:ext cx="5378213" cy="26267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82473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37C83-FE33-E64F-BFA0-2AEB68CD0194}"/>
              </a:ext>
            </a:extLst>
          </p:cNvPr>
          <p:cNvSpPr>
            <a:spLocks noGrp="1"/>
          </p:cNvSpPr>
          <p:nvPr>
            <p:ph type="title"/>
          </p:nvPr>
        </p:nvSpPr>
        <p:spPr>
          <a:xfrm>
            <a:off x="491455" y="380999"/>
            <a:ext cx="3108626" cy="1444752"/>
          </a:xfrm>
        </p:spPr>
        <p:txBody>
          <a:bodyPr vert="horz" lIns="91440" tIns="45720" rIns="91440" bIns="45720" rtlCol="0" anchor="b">
            <a:normAutofit/>
          </a:bodyPr>
          <a:lstStyle/>
          <a:p>
            <a:r>
              <a:rPr lang="en-US" sz="3200" b="0" i="0" u="sng" kern="1200" dirty="0">
                <a:solidFill>
                  <a:srgbClr val="EBEBEB"/>
                </a:solidFill>
                <a:latin typeface="+mj-lt"/>
                <a:ea typeface="+mj-ea"/>
                <a:cs typeface="+mj-cs"/>
              </a:rPr>
              <a:t>VADER</a:t>
            </a:r>
            <a:r>
              <a:rPr lang="en-US" sz="3200" b="0" i="0" kern="1200" dirty="0">
                <a:solidFill>
                  <a:srgbClr val="EBEBEB"/>
                </a:solidFill>
                <a:latin typeface="+mj-lt"/>
                <a:ea typeface="+mj-ea"/>
                <a:cs typeface="+mj-cs"/>
              </a:rPr>
              <a:t> </a:t>
            </a:r>
            <a:br>
              <a:rPr lang="en-US" sz="3200" b="0" i="0" kern="1200" dirty="0">
                <a:solidFill>
                  <a:srgbClr val="EBEBEB"/>
                </a:solidFill>
                <a:latin typeface="+mj-lt"/>
                <a:ea typeface="+mj-ea"/>
                <a:cs typeface="+mj-cs"/>
              </a:rPr>
            </a:br>
            <a:endParaRPr lang="en-US" sz="3200" b="0" i="0" kern="1200" dirty="0">
              <a:solidFill>
                <a:srgbClr val="EBEBEB"/>
              </a:solidFill>
              <a:latin typeface="+mj-lt"/>
              <a:ea typeface="+mj-ea"/>
              <a:cs typeface="+mj-cs"/>
            </a:endParaRPr>
          </a:p>
        </p:txBody>
      </p:sp>
      <p:sp>
        <p:nvSpPr>
          <p:cNvPr id="15" name="Content Placeholder 2">
            <a:extLst>
              <a:ext uri="{FF2B5EF4-FFF2-40B4-BE49-F238E27FC236}">
                <a16:creationId xmlns:a16="http://schemas.microsoft.com/office/drawing/2014/main" id="{8B008D38-58B9-9368-7BC4-8130B0D3A086}"/>
              </a:ext>
            </a:extLst>
          </p:cNvPr>
          <p:cNvSpPr txBox="1">
            <a:spLocks/>
          </p:cNvSpPr>
          <p:nvPr/>
        </p:nvSpPr>
        <p:spPr>
          <a:xfrm>
            <a:off x="643855" y="1825751"/>
            <a:ext cx="4055145" cy="419404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a:lnSpc>
                <a:spcPct val="90000"/>
              </a:lnSpc>
            </a:pPr>
            <a:r>
              <a:rPr lang="en-US" sz="1600" dirty="0">
                <a:solidFill>
                  <a:srgbClr val="FFFFFF"/>
                </a:solidFill>
              </a:rPr>
              <a:t>IMPLEMENTED VADER to classify text as positive, negative or neutral</a:t>
            </a:r>
          </a:p>
          <a:p>
            <a:pPr>
              <a:lnSpc>
                <a:spcPct val="90000"/>
              </a:lnSpc>
            </a:pPr>
            <a:r>
              <a:rPr lang="en-US" sz="1600" dirty="0">
                <a:solidFill>
                  <a:srgbClr val="FFFFFF"/>
                </a:solidFill>
              </a:rPr>
              <a:t>Unsupervised model:  maps words to emotion intensity, uses heuristics to encode how contextual information increments, decrements or negates sentiment of text</a:t>
            </a:r>
          </a:p>
          <a:p>
            <a:pPr marL="0" indent="0">
              <a:lnSpc>
                <a:spcPct val="90000"/>
              </a:lnSpc>
              <a:buNone/>
            </a:pPr>
            <a:r>
              <a:rPr lang="en-US" sz="1600" dirty="0">
                <a:solidFill>
                  <a:srgbClr val="FFFFFF"/>
                </a:solidFill>
              </a:rPr>
              <a:t>	1) Handles emoji, slangs, 			acronyms well </a:t>
            </a:r>
          </a:p>
          <a:p>
            <a:pPr marL="0" indent="0">
              <a:lnSpc>
                <a:spcPct val="90000"/>
              </a:lnSpc>
              <a:buNone/>
            </a:pPr>
            <a:r>
              <a:rPr lang="en-US" sz="1600" dirty="0">
                <a:solidFill>
                  <a:srgbClr val="FFFFFF"/>
                </a:solidFill>
              </a:rPr>
              <a:t>	2) Not good= bad</a:t>
            </a:r>
          </a:p>
          <a:p>
            <a:pPr marL="0" indent="0">
              <a:lnSpc>
                <a:spcPct val="90000"/>
              </a:lnSpc>
              <a:buNone/>
            </a:pPr>
            <a:r>
              <a:rPr lang="en-US" sz="1600" dirty="0">
                <a:solidFill>
                  <a:srgbClr val="FFFFFF"/>
                </a:solidFill>
              </a:rPr>
              <a:t>	</a:t>
            </a:r>
          </a:p>
        </p:txBody>
      </p:sp>
      <p:pic>
        <p:nvPicPr>
          <p:cNvPr id="16" name="Picture 15">
            <a:extLst>
              <a:ext uri="{FF2B5EF4-FFF2-40B4-BE49-F238E27FC236}">
                <a16:creationId xmlns:a16="http://schemas.microsoft.com/office/drawing/2014/main" id="{060CE1C1-4B91-7B96-8EA1-611E606F9BE7}"/>
              </a:ext>
            </a:extLst>
          </p:cNvPr>
          <p:cNvPicPr>
            <a:picLocks noChangeAspect="1"/>
          </p:cNvPicPr>
          <p:nvPr/>
        </p:nvPicPr>
        <p:blipFill>
          <a:blip r:embed="rId3"/>
          <a:stretch>
            <a:fillRect/>
          </a:stretch>
        </p:blipFill>
        <p:spPr>
          <a:xfrm>
            <a:off x="5048451" y="1651000"/>
            <a:ext cx="6940349" cy="3479406"/>
          </a:xfrm>
          <a:prstGeom prst="rect">
            <a:avLst/>
          </a:prstGeom>
          <a:effectLst/>
        </p:spPr>
      </p:pic>
    </p:spTree>
    <p:extLst>
      <p:ext uri="{BB962C8B-B14F-4D97-AF65-F5344CB8AC3E}">
        <p14:creationId xmlns:p14="http://schemas.microsoft.com/office/powerpoint/2010/main" val="41103229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37C83-FE33-E64F-BFA0-2AEB68CD0194}"/>
              </a:ext>
            </a:extLst>
          </p:cNvPr>
          <p:cNvSpPr>
            <a:spLocks noGrp="1"/>
          </p:cNvSpPr>
          <p:nvPr>
            <p:ph type="title"/>
          </p:nvPr>
        </p:nvSpPr>
        <p:spPr>
          <a:xfrm>
            <a:off x="8030742" y="194872"/>
            <a:ext cx="3333676" cy="2257538"/>
          </a:xfrm>
        </p:spPr>
        <p:txBody>
          <a:bodyPr vert="horz" lIns="91440" tIns="45720" rIns="91440" bIns="45720" rtlCol="0" anchor="b">
            <a:normAutofit/>
          </a:bodyPr>
          <a:lstStyle/>
          <a:p>
            <a:r>
              <a:rPr lang="en-US" sz="5400" b="1" u="sng" dirty="0">
                <a:latin typeface="Times" pitchFamily="2" charset="0"/>
              </a:rPr>
              <a:t>VADER</a:t>
            </a:r>
            <a:r>
              <a:rPr lang="en-US" sz="5400" b="1" dirty="0">
                <a:latin typeface="Times" pitchFamily="2" charset="0"/>
              </a:rPr>
              <a:t> </a:t>
            </a:r>
            <a:br>
              <a:rPr lang="en-US" sz="5400" b="1" dirty="0">
                <a:latin typeface="Times" pitchFamily="2" charset="0"/>
              </a:rPr>
            </a:br>
            <a:endParaRPr lang="en-US" sz="5400" b="1" dirty="0">
              <a:latin typeface="Times" pitchFamily="2" charset="0"/>
            </a:endParaRPr>
          </a:p>
        </p:txBody>
      </p:sp>
      <p:pic>
        <p:nvPicPr>
          <p:cNvPr id="4101" name="Picture 5" descr="page42image56873232">
            <a:extLst>
              <a:ext uri="{FF2B5EF4-FFF2-40B4-BE49-F238E27FC236}">
                <a16:creationId xmlns:a16="http://schemas.microsoft.com/office/drawing/2014/main" id="{94DD7F53-3642-4145-84F0-CFDCE74B5D8E}"/>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94588" y="783756"/>
            <a:ext cx="2561236" cy="2187722"/>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4102" name="Picture 6" descr="page42image56882384">
            <a:extLst>
              <a:ext uri="{FF2B5EF4-FFF2-40B4-BE49-F238E27FC236}">
                <a16:creationId xmlns:a16="http://schemas.microsoft.com/office/drawing/2014/main" id="{83484653-6BCD-D94F-BADB-C0DD2790F44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392560" y="606025"/>
            <a:ext cx="3611379" cy="2365453"/>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4098" name="Picture 2" descr="page41image56666064">
            <a:extLst>
              <a:ext uri="{FF2B5EF4-FFF2-40B4-BE49-F238E27FC236}">
                <a16:creationId xmlns:a16="http://schemas.microsoft.com/office/drawing/2014/main" id="{7AD434F7-5639-A44E-81AE-EE441C42451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2377"/>
          <a:stretch/>
        </p:blipFill>
        <p:spPr bwMode="auto">
          <a:xfrm>
            <a:off x="0" y="3428999"/>
            <a:ext cx="7463681" cy="2820835"/>
          </a:xfrm>
          <a:prstGeom prst="rect">
            <a:avLst/>
          </a:prstGeom>
          <a:noFill/>
          <a:effectLst/>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AD7ADFF0-A8B0-7BF0-F4B7-FC7BFBF563BA}"/>
              </a:ext>
            </a:extLst>
          </p:cNvPr>
          <p:cNvSpPr/>
          <p:nvPr/>
        </p:nvSpPr>
        <p:spPr>
          <a:xfrm>
            <a:off x="8304214" y="2090339"/>
            <a:ext cx="3517404" cy="3693319"/>
          </a:xfrm>
          <a:prstGeom prst="rect">
            <a:avLst/>
          </a:prstGeom>
        </p:spPr>
        <p:txBody>
          <a:bodyPr wrap="square">
            <a:spAutoFit/>
          </a:bodyPr>
          <a:lstStyle/>
          <a:p>
            <a:r>
              <a:rPr lang="en-IN" dirty="0"/>
              <a:t>The data scraped </a:t>
            </a:r>
          </a:p>
          <a:p>
            <a:endParaRPr lang="en-IN" dirty="0"/>
          </a:p>
          <a:p>
            <a:endParaRPr lang="en-IN" dirty="0"/>
          </a:p>
          <a:p>
            <a:r>
              <a:rPr lang="en-IN" dirty="0"/>
              <a:t>  	1) 6</a:t>
            </a:r>
            <a:r>
              <a:rPr lang="en-IN" baseline="30000" dirty="0"/>
              <a:t>th</a:t>
            </a:r>
            <a:r>
              <a:rPr lang="en-IN" dirty="0"/>
              <a:t> to 12</a:t>
            </a:r>
            <a:r>
              <a:rPr lang="en-IN" baseline="30000" dirty="0"/>
              <a:t>th</a:t>
            </a:r>
            <a:r>
              <a:rPr lang="en-IN" dirty="0"/>
              <a:t> may 2020 (When cases kept on increasing): </a:t>
            </a:r>
            <a:r>
              <a:rPr lang="en-US" dirty="0"/>
              <a:t>16499 tweets  </a:t>
            </a:r>
          </a:p>
          <a:p>
            <a:endParaRPr lang="en-US" dirty="0"/>
          </a:p>
          <a:p>
            <a:endParaRPr lang="en-US" dirty="0"/>
          </a:p>
          <a:p>
            <a:r>
              <a:rPr lang="en-US" dirty="0"/>
              <a:t>   	2</a:t>
            </a:r>
            <a:r>
              <a:rPr lang="en-IN" dirty="0"/>
              <a:t> ) First wave- 14</a:t>
            </a:r>
            <a:r>
              <a:rPr lang="en-IN" baseline="30000" dirty="0"/>
              <a:t>th</a:t>
            </a:r>
            <a:r>
              <a:rPr lang="en-IN" dirty="0"/>
              <a:t> to 20</a:t>
            </a:r>
            <a:r>
              <a:rPr lang="en-IN" baseline="30000" dirty="0"/>
              <a:t>th</a:t>
            </a:r>
            <a:r>
              <a:rPr lang="en-IN" dirty="0"/>
              <a:t> sept 2020 </a:t>
            </a:r>
            <a:r>
              <a:rPr lang="en-US" dirty="0"/>
              <a:t>: 6046 tweets</a:t>
            </a:r>
          </a:p>
          <a:p>
            <a:endParaRPr lang="en-IN" dirty="0"/>
          </a:p>
          <a:p>
            <a:pPr marL="285750" indent="-285750"/>
            <a:r>
              <a:rPr lang="en-US" dirty="0"/>
              <a:t>It took ~1min to scrape 1000 tweets.</a:t>
            </a:r>
          </a:p>
        </p:txBody>
      </p:sp>
    </p:spTree>
    <p:extLst>
      <p:ext uri="{BB962C8B-B14F-4D97-AF65-F5344CB8AC3E}">
        <p14:creationId xmlns:p14="http://schemas.microsoft.com/office/powerpoint/2010/main" val="39043117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E2225B3-5BE7-BA82-56B8-4C83DE570231}"/>
              </a:ext>
            </a:extLst>
          </p:cNvPr>
          <p:cNvPicPr>
            <a:picLocks noChangeAspect="1"/>
          </p:cNvPicPr>
          <p:nvPr/>
        </p:nvPicPr>
        <p:blipFill>
          <a:blip r:embed="rId2"/>
          <a:stretch>
            <a:fillRect/>
          </a:stretch>
        </p:blipFill>
        <p:spPr>
          <a:xfrm>
            <a:off x="-436527" y="18725"/>
            <a:ext cx="14101725" cy="11949240"/>
          </a:xfrm>
          <a:prstGeom prst="rect">
            <a:avLst/>
          </a:prstGeom>
          <a:effectLst>
            <a:outerShdw blurRad="50800" dist="38100" dir="5400000" algn="t" rotWithShape="0">
              <a:prstClr val="black">
                <a:alpha val="43000"/>
              </a:prstClr>
            </a:outerShdw>
          </a:effectLst>
        </p:spPr>
      </p:pic>
      <p:sp>
        <p:nvSpPr>
          <p:cNvPr id="2" name="Title 1">
            <a:extLst>
              <a:ext uri="{FF2B5EF4-FFF2-40B4-BE49-F238E27FC236}">
                <a16:creationId xmlns:a16="http://schemas.microsoft.com/office/drawing/2014/main" id="{9919B6B6-BC85-1BC4-CE3C-C40F5FCAFE95}"/>
              </a:ext>
            </a:extLst>
          </p:cNvPr>
          <p:cNvSpPr>
            <a:spLocks noGrp="1"/>
          </p:cNvSpPr>
          <p:nvPr>
            <p:ph type="title"/>
          </p:nvPr>
        </p:nvSpPr>
        <p:spPr>
          <a:xfrm>
            <a:off x="1675270" y="5257800"/>
            <a:ext cx="6324142" cy="1189985"/>
          </a:xfrm>
        </p:spPr>
        <p:txBody>
          <a:bodyPr vert="horz" lIns="91440" tIns="45720" rIns="91440" bIns="45720" rtlCol="0" anchor="b">
            <a:normAutofit fontScale="90000"/>
          </a:bodyPr>
          <a:lstStyle/>
          <a:p>
            <a:pPr>
              <a:lnSpc>
                <a:spcPct val="90000"/>
              </a:lnSpc>
            </a:pPr>
            <a:r>
              <a:rPr lang="en-US" sz="5100" dirty="0">
                <a:highlight>
                  <a:srgbClr val="800000"/>
                </a:highlight>
              </a:rPr>
              <a:t>Latent Dirichlet Allocation:</a:t>
            </a:r>
          </a:p>
        </p:txBody>
      </p:sp>
      <p:pic>
        <p:nvPicPr>
          <p:cNvPr id="4" name="Content Placeholder 3">
            <a:extLst>
              <a:ext uri="{FF2B5EF4-FFF2-40B4-BE49-F238E27FC236}">
                <a16:creationId xmlns:a16="http://schemas.microsoft.com/office/drawing/2014/main" id="{D6010F76-2974-9DF5-1D2D-F2BD45B1BA33}"/>
              </a:ext>
            </a:extLst>
          </p:cNvPr>
          <p:cNvPicPr>
            <a:picLocks noGrp="1" noChangeAspect="1"/>
          </p:cNvPicPr>
          <p:nvPr>
            <p:ph idx="1"/>
          </p:nvPr>
        </p:nvPicPr>
        <p:blipFill>
          <a:blip r:embed="rId3"/>
          <a:stretch>
            <a:fillRect/>
          </a:stretch>
        </p:blipFill>
        <p:spPr>
          <a:xfrm>
            <a:off x="-436527" y="29587"/>
            <a:ext cx="6149940" cy="4466213"/>
          </a:xfrm>
          <a:prstGeom prst="rect">
            <a:avLst/>
          </a:prstGeom>
          <a:effectLst>
            <a:outerShdw blurRad="50800" dist="38100" dir="5400000" algn="t" rotWithShape="0">
              <a:prstClr val="black">
                <a:alpha val="43000"/>
              </a:prstClr>
            </a:outerShdw>
          </a:effectLst>
        </p:spPr>
      </p:pic>
    </p:spTree>
    <p:extLst>
      <p:ext uri="{BB962C8B-B14F-4D97-AF65-F5344CB8AC3E}">
        <p14:creationId xmlns:p14="http://schemas.microsoft.com/office/powerpoint/2010/main" val="32327781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716F6ABA-4CF3-095F-A7B3-4E46F6F933A5}"/>
              </a:ext>
            </a:extLst>
          </p:cNvPr>
          <p:cNvPicPr>
            <a:picLocks noGrp="1" noChangeAspect="1"/>
          </p:cNvPicPr>
          <p:nvPr>
            <p:ph idx="1"/>
          </p:nvPr>
        </p:nvPicPr>
        <p:blipFill>
          <a:blip r:embed="rId2"/>
          <a:stretch>
            <a:fillRect/>
          </a:stretch>
        </p:blipFill>
        <p:spPr>
          <a:xfrm>
            <a:off x="0" y="0"/>
            <a:ext cx="8947150" cy="3154636"/>
          </a:xfrm>
        </p:spPr>
      </p:pic>
      <p:pic>
        <p:nvPicPr>
          <p:cNvPr id="11" name="Picture 10">
            <a:extLst>
              <a:ext uri="{FF2B5EF4-FFF2-40B4-BE49-F238E27FC236}">
                <a16:creationId xmlns:a16="http://schemas.microsoft.com/office/drawing/2014/main" id="{DAE22807-CB0B-32CD-BD4B-D7A4B3CEED50}"/>
              </a:ext>
            </a:extLst>
          </p:cNvPr>
          <p:cNvPicPr>
            <a:picLocks noChangeAspect="1"/>
          </p:cNvPicPr>
          <p:nvPr/>
        </p:nvPicPr>
        <p:blipFill>
          <a:blip r:embed="rId3"/>
          <a:stretch>
            <a:fillRect/>
          </a:stretch>
        </p:blipFill>
        <p:spPr>
          <a:xfrm>
            <a:off x="2598820" y="3154636"/>
            <a:ext cx="8549450" cy="3668400"/>
          </a:xfrm>
          <a:prstGeom prst="rect">
            <a:avLst/>
          </a:prstGeom>
        </p:spPr>
      </p:pic>
    </p:spTree>
    <p:extLst>
      <p:ext uri="{BB962C8B-B14F-4D97-AF65-F5344CB8AC3E}">
        <p14:creationId xmlns:p14="http://schemas.microsoft.com/office/powerpoint/2010/main" val="24317261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2" name="Rectangle 71">
            <a:extLst>
              <a:ext uri="{FF2B5EF4-FFF2-40B4-BE49-F238E27FC236}">
                <a16:creationId xmlns:a16="http://schemas.microsoft.com/office/drawing/2014/main" id="{C0B13FF8-2B3C-4BC1-B3E4-254B3F8C3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B4E217-05CD-FE45-9A48-9C717EFC415D}"/>
              </a:ext>
            </a:extLst>
          </p:cNvPr>
          <p:cNvSpPr>
            <a:spLocks noGrp="1"/>
          </p:cNvSpPr>
          <p:nvPr>
            <p:ph type="title"/>
          </p:nvPr>
        </p:nvSpPr>
        <p:spPr>
          <a:xfrm>
            <a:off x="635223" y="629266"/>
            <a:ext cx="3116690" cy="5594554"/>
          </a:xfrm>
        </p:spPr>
        <p:txBody>
          <a:bodyPr anchor="ctr">
            <a:normAutofit/>
          </a:bodyPr>
          <a:lstStyle/>
          <a:p>
            <a:r>
              <a:rPr lang="en-IN" sz="4800" b="1" dirty="0">
                <a:solidFill>
                  <a:srgbClr val="EBEBEB"/>
                </a:solidFill>
                <a:latin typeface="Times" pitchFamily="2" charset="0"/>
              </a:rPr>
              <a:t>Machine Learning models </a:t>
            </a:r>
            <a:br>
              <a:rPr lang="en-IN" sz="4800" b="1" dirty="0">
                <a:solidFill>
                  <a:srgbClr val="EBEBEB"/>
                </a:solidFill>
                <a:latin typeface="Times" pitchFamily="2" charset="0"/>
              </a:rPr>
            </a:br>
            <a:endParaRPr lang="en-US" sz="4800" b="1" dirty="0">
              <a:solidFill>
                <a:srgbClr val="EBEBEB"/>
              </a:solidFill>
              <a:latin typeface="Times" pitchFamily="2" charset="0"/>
            </a:endParaRPr>
          </a:p>
        </p:txBody>
      </p:sp>
      <p:sp>
        <p:nvSpPr>
          <p:cNvPr id="74" name="Freeform 7">
            <a:extLst>
              <a:ext uri="{FF2B5EF4-FFF2-40B4-BE49-F238E27FC236}">
                <a16:creationId xmlns:a16="http://schemas.microsoft.com/office/drawing/2014/main" id="{B9C1207E-FFD8-4821-AFE6-71C7243609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76" name="Freeform: Shape 75">
            <a:extLst>
              <a:ext uri="{FF2B5EF4-FFF2-40B4-BE49-F238E27FC236}">
                <a16:creationId xmlns:a16="http://schemas.microsoft.com/office/drawing/2014/main" id="{2B199503-2632-490F-8EB2-759D88708F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78" name="Rectangle 77">
            <a:extLst>
              <a:ext uri="{FF2B5EF4-FFF2-40B4-BE49-F238E27FC236}">
                <a16:creationId xmlns:a16="http://schemas.microsoft.com/office/drawing/2014/main" id="{F11C7CB4-0228-486A-931A-262ABB670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5121" name="Picture 1" descr="page45image56929040">
            <a:extLst>
              <a:ext uri="{FF2B5EF4-FFF2-40B4-BE49-F238E27FC236}">
                <a16:creationId xmlns:a16="http://schemas.microsoft.com/office/drawing/2014/main" id="{81961CDF-5E70-4044-BBBA-FDAFD063635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464654" y="1249533"/>
            <a:ext cx="7624043" cy="3316458"/>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5123" name="Picture 3">
            <a:extLst>
              <a:ext uri="{FF2B5EF4-FFF2-40B4-BE49-F238E27FC236}">
                <a16:creationId xmlns:a16="http://schemas.microsoft.com/office/drawing/2014/main" id="{D83AD5E2-272F-C444-BA70-B6B88B5B08E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30129" y="4672524"/>
            <a:ext cx="5398061" cy="21107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0790968"/>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3348</TotalTime>
  <Words>1196</Words>
  <Application>Microsoft Macintosh PowerPoint</Application>
  <PresentationFormat>Widescreen</PresentationFormat>
  <Paragraphs>82</Paragraphs>
  <Slides>12</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Century Gothic</vt:lpstr>
      <vt:lpstr>Times</vt:lpstr>
      <vt:lpstr>Times New Roman</vt:lpstr>
      <vt:lpstr>Wingdings 3</vt:lpstr>
      <vt:lpstr>Ion</vt:lpstr>
      <vt:lpstr>Leveraging Twitter data to comprehend emotion detection and cross-cultural polarity utilising Sentiment analysis for Covid19 </vt:lpstr>
      <vt:lpstr>Authentication process</vt:lpstr>
      <vt:lpstr>Basic Text Pre-Processing </vt:lpstr>
      <vt:lpstr>Covaxin polarity </vt:lpstr>
      <vt:lpstr>VADER  </vt:lpstr>
      <vt:lpstr>VADER  </vt:lpstr>
      <vt:lpstr>Latent Dirichlet Allocation:</vt:lpstr>
      <vt:lpstr>PowerPoint Presentation</vt:lpstr>
      <vt:lpstr>Machine Learning models  </vt:lpstr>
      <vt:lpstr>PowerPoint Presentation</vt:lpstr>
      <vt:lpstr>The difficulties of sentiment analysis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Leveraging Twitter data to comprehend emotion detection and cross-cultural polarity utilising Sentiment analysis for Covid19 </dc:title>
  <dc:creator>Ritika Singh</dc:creator>
  <cp:lastModifiedBy>Arvind Khuntia</cp:lastModifiedBy>
  <cp:revision>21</cp:revision>
  <dcterms:created xsi:type="dcterms:W3CDTF">2022-04-14T17:01:46Z</dcterms:created>
  <dcterms:modified xsi:type="dcterms:W3CDTF">2022-04-17T08:57:30Z</dcterms:modified>
</cp:coreProperties>
</file>

<file path=docProps/thumbnail.jpeg>
</file>